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SNuDp3YRsWjlmE0du3hTbHBiL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6ED183-DDF2-4E11-8037-C2AEBD7C9F44}">
  <a:tblStyle styleId="{116ED183-DDF2-4E11-8037-C2AEBD7C9F4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FE8CA"/>
          </a:solidFill>
        </a:fill>
      </a:tcStyle>
    </a:band1H>
    <a:band2H>
      <a:tcTxStyle/>
    </a:band2H>
    <a:band1V>
      <a:tcTxStyle/>
      <a:tcStyle>
        <a:fill>
          <a:solidFill>
            <a:srgbClr val="FFE8C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4AA50D5C-ED4E-4B61-B401-60DF4DF391C3}"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Bộ dữ liệu GLUE bao gồm 9 nhiệm vụ khác nhau về xử lý ngôn ngữ tự nhiên, bao gồm phân loại văn bản, phân loại tương đồng văn bản, dự đoán trống, phân tích cảm xúc, và phân loại quan hệ giữa các cặp từ.</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US" sz="1000">
                <a:solidFill>
                  <a:srgbClr val="374151"/>
                </a:solidFill>
                <a:latin typeface="Calibri"/>
                <a:ea typeface="Calibri"/>
                <a:cs typeface="Calibri"/>
                <a:sym typeface="Calibri"/>
              </a:rPr>
              <a:t>CNN / DM : Summarize</a:t>
            </a:r>
            <a:endParaRPr/>
          </a:p>
          <a:p>
            <a:pPr indent="0" lvl="0" marL="0" rtl="0" algn="l">
              <a:spcBef>
                <a:spcPts val="0"/>
              </a:spcBef>
              <a:spcAft>
                <a:spcPts val="0"/>
              </a:spcAft>
              <a:buNone/>
            </a:pPr>
            <a:r>
              <a:rPr lang="en-US" sz="1000">
                <a:solidFill>
                  <a:srgbClr val="374151"/>
                </a:solidFill>
                <a:latin typeface="Calibri"/>
                <a:ea typeface="Calibri"/>
                <a:cs typeface="Calibri"/>
                <a:sym typeface="Calibri"/>
              </a:rPr>
              <a:t>SQuAD: Question Answering.</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SuperGLUE bao gồm tám nhiệm vụ khác nhau, bao gồm các nhiệm vụ phân loại văn bản, phân loại tương đồng văn bản, và dự đoán các mối quan hệ giữa các cặp từ.</a:t>
            </a:r>
            <a:endParaRPr/>
          </a:p>
        </p:txBody>
      </p:sp>
      <p:sp>
        <p:nvSpPr>
          <p:cNvPr id="304" name="Google Shape;30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a:t>
            </a:r>
            <a:endParaRPr/>
          </a:p>
        </p:txBody>
      </p:sp>
      <p:sp>
        <p:nvSpPr>
          <p:cNvPr id="376" name="Google Shape;37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8"/>
          <p:cNvSpPr/>
          <p:nvPr>
            <p:ph idx="2" type="pic"/>
          </p:nvPr>
        </p:nvSpPr>
        <p:spPr>
          <a:xfrm>
            <a:off x="5183188" y="987425"/>
            <a:ext cx="6172200" cy="4873625"/>
          </a:xfrm>
          <a:prstGeom prst="rect">
            <a:avLst/>
          </a:prstGeom>
          <a:noFill/>
          <a:ln>
            <a:noFill/>
          </a:ln>
        </p:spPr>
      </p:sp>
      <p:sp>
        <p:nvSpPr>
          <p:cNvPr id="68" name="Google Shape;68;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huggingface.co/datasets/c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hyperlink" Target="https://huggingface.co/docs/transformers/model_doc/t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arxiv.org/pdf/1910.10683.pdf" TargetMode="External"/><Relationship Id="rId4" Type="http://schemas.openxmlformats.org/officeDocument/2006/relationships/hyperlink" Target="https://medium.com/analytics-vidhya/t5-a-detailed-explanation-a0ac9bc53e5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web.stanford.edu/class/cs224n/slides/cs224n-2022-lecture10-pretraining.pdf" TargetMode="External"/><Relationship Id="rId5" Type="http://schemas.openxmlformats.org/officeDocument/2006/relationships/hyperlink" Target="https://web.stanford.edu/class/cs224n/slides/cs224n-2022-lecture10-pretraining.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B0F0"/>
              </a:buClr>
              <a:buSzPts val="6000"/>
              <a:buFont typeface="Times New Roman"/>
              <a:buNone/>
            </a:pPr>
            <a:r>
              <a:rPr b="1" lang="en-US">
                <a:solidFill>
                  <a:srgbClr val="00B0F0"/>
                </a:solidFill>
                <a:latin typeface="Times New Roman"/>
                <a:ea typeface="Times New Roman"/>
                <a:cs typeface="Times New Roman"/>
                <a:sym typeface="Times New Roman"/>
              </a:rPr>
              <a:t>T5 Model</a:t>
            </a:r>
            <a:endParaRPr b="1">
              <a:solidFill>
                <a:srgbClr val="00B0F0"/>
              </a:solidFill>
              <a:latin typeface="Times New Roman"/>
              <a:ea typeface="Times New Roman"/>
              <a:cs typeface="Times New Roman"/>
              <a:sym typeface="Times New Roman"/>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latin typeface="Times New Roman"/>
                <a:ea typeface="Times New Roman"/>
                <a:cs typeface="Times New Roman"/>
                <a:sym typeface="Times New Roman"/>
              </a:rPr>
              <a:t>Thái Lê Vân</a:t>
            </a:r>
            <a:endParaRPr>
              <a:latin typeface="Times New Roman"/>
              <a:ea typeface="Times New Roman"/>
              <a:cs typeface="Times New Roman"/>
              <a:sym typeface="Times New Roman"/>
            </a:endParaRPr>
          </a:p>
          <a:p>
            <a:pPr indent="0" lvl="0" marL="0" rtl="0" algn="r">
              <a:lnSpc>
                <a:spcPct val="90000"/>
              </a:lnSpc>
              <a:spcBef>
                <a:spcPts val="1000"/>
              </a:spcBef>
              <a:spcAft>
                <a:spcPts val="0"/>
              </a:spcAft>
              <a:buClr>
                <a:schemeClr val="dk1"/>
              </a:buClr>
              <a:buSzPts val="2400"/>
              <a:buNone/>
            </a:pPr>
            <a:r>
              <a:rPr lang="en-US">
                <a:latin typeface="Times New Roman"/>
                <a:ea typeface="Times New Roman"/>
                <a:cs typeface="Times New Roman"/>
                <a:sym typeface="Times New Roman"/>
              </a:rPr>
              <a:t>Nguyễn Duy Đông</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 Kiến trúc T5</a:t>
            </a:r>
            <a:endParaRPr b="1">
              <a:solidFill>
                <a:srgbClr val="00B0F0"/>
              </a:solidFill>
              <a:latin typeface="Times New Roman"/>
              <a:ea typeface="Times New Roman"/>
              <a:cs typeface="Times New Roman"/>
              <a:sym typeface="Times New Roman"/>
            </a:endParaRPr>
          </a:p>
        </p:txBody>
      </p:sp>
      <p:pic>
        <p:nvPicPr>
          <p:cNvPr id="252" name="Google Shape;252;p10"/>
          <p:cNvPicPr preferRelativeResize="0"/>
          <p:nvPr/>
        </p:nvPicPr>
        <p:blipFill rotWithShape="1">
          <a:blip r:embed="rId3">
            <a:alphaModFix/>
          </a:blip>
          <a:srcRect b="0" l="0" r="0" t="0"/>
          <a:stretch/>
        </p:blipFill>
        <p:spPr>
          <a:xfrm>
            <a:off x="513396" y="1454963"/>
            <a:ext cx="7821116" cy="4601217"/>
          </a:xfrm>
          <a:prstGeom prst="rect">
            <a:avLst/>
          </a:prstGeom>
          <a:noFill/>
          <a:ln>
            <a:noFill/>
          </a:ln>
        </p:spPr>
      </p:pic>
      <p:sp>
        <p:nvSpPr>
          <p:cNvPr id="253" name="Google Shape;253;p10"/>
          <p:cNvSpPr txBox="1"/>
          <p:nvPr/>
        </p:nvSpPr>
        <p:spPr>
          <a:xfrm>
            <a:off x="8334512" y="2832241"/>
            <a:ext cx="326530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Gồm hai khối encoder và decoder tương tự như Transformer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Ở đây ta bàn về sự khác nhau của T5 và Transformer.</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 Kiến trúc T5</a:t>
            </a:r>
            <a:endParaRPr b="1">
              <a:solidFill>
                <a:srgbClr val="00B0F0"/>
              </a:solidFill>
              <a:latin typeface="Times New Roman"/>
              <a:ea typeface="Times New Roman"/>
              <a:cs typeface="Times New Roman"/>
              <a:sym typeface="Times New Roman"/>
            </a:endParaRPr>
          </a:p>
        </p:txBody>
      </p:sp>
      <p:sp>
        <p:nvSpPr>
          <p:cNvPr id="259" name="Google Shape;259;p11"/>
          <p:cNvSpPr txBox="1"/>
          <p:nvPr/>
        </p:nvSpPr>
        <p:spPr>
          <a:xfrm>
            <a:off x="8334512" y="2604385"/>
            <a:ext cx="3265305"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Transformer sử dụng 6 khối Encoder – Decoder chồng lên nhau như hình.</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Nhưng với T5:</a:t>
            </a:r>
            <a:endParaRPr/>
          </a:p>
          <a:p>
            <a:pPr indent="-285750" lvl="1" marL="742950" marR="0" rtl="0" algn="l">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T5-base có 12 lớp encoder và 12 lớp decoder</a:t>
            </a:r>
            <a:endParaRPr b="0" i="0" sz="1800" u="none" cap="none" strike="noStrike">
              <a:solidFill>
                <a:schemeClr val="dk1"/>
              </a:solidFill>
              <a:latin typeface="Times New Roman"/>
              <a:ea typeface="Times New Roman"/>
              <a:cs typeface="Times New Roman"/>
              <a:sym typeface="Times New Roman"/>
            </a:endParaRPr>
          </a:p>
          <a:p>
            <a:pPr indent="-285750" lvl="1" marL="742950" marR="0" rtl="0" algn="l">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T5-large có 24 lớp encoder và 24 lớp decoder.</a:t>
            </a:r>
            <a:endParaRPr b="0" i="0" sz="1800" u="none" cap="none" strike="noStrike">
              <a:solidFill>
                <a:schemeClr val="dk1"/>
              </a:solidFill>
              <a:latin typeface="Times New Roman"/>
              <a:ea typeface="Times New Roman"/>
              <a:cs typeface="Times New Roman"/>
              <a:sym typeface="Times New Roman"/>
            </a:endParaRPr>
          </a:p>
        </p:txBody>
      </p:sp>
      <p:pic>
        <p:nvPicPr>
          <p:cNvPr id="260" name="Google Shape;260;p11"/>
          <p:cNvPicPr preferRelativeResize="0"/>
          <p:nvPr/>
        </p:nvPicPr>
        <p:blipFill rotWithShape="1">
          <a:blip r:embed="rId3">
            <a:alphaModFix/>
          </a:blip>
          <a:srcRect b="0" l="0" r="0" t="3884"/>
          <a:stretch/>
        </p:blipFill>
        <p:spPr>
          <a:xfrm>
            <a:off x="838200" y="1841863"/>
            <a:ext cx="6881934" cy="43873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2.1 Pretrained dataset</a:t>
            </a:r>
            <a:endParaRPr b="1">
              <a:solidFill>
                <a:srgbClr val="00B0F0"/>
              </a:solidFill>
              <a:latin typeface="Times New Roman"/>
              <a:ea typeface="Times New Roman"/>
              <a:cs typeface="Times New Roman"/>
              <a:sym typeface="Times New Roman"/>
            </a:endParaRPr>
          </a:p>
        </p:txBody>
      </p:sp>
      <p:sp>
        <p:nvSpPr>
          <p:cNvPr id="266" name="Google Shape;266;p12"/>
          <p:cNvSpPr txBox="1"/>
          <p:nvPr/>
        </p:nvSpPr>
        <p:spPr>
          <a:xfrm>
            <a:off x="952213" y="1593669"/>
            <a:ext cx="10033650"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202124"/>
                </a:solidFill>
                <a:latin typeface="Times New Roman"/>
                <a:ea typeface="Times New Roman"/>
                <a:cs typeface="Times New Roman"/>
                <a:sym typeface="Times New Roman"/>
              </a:rPr>
              <a:t>T5: more data, better performance</a:t>
            </a:r>
            <a:endParaRPr b="1" sz="2000">
              <a:solidFill>
                <a:schemeClr val="dk1"/>
              </a:solidFill>
              <a:latin typeface="Times New Roman"/>
              <a:ea typeface="Times New Roman"/>
              <a:cs typeface="Times New Roman"/>
              <a:sym typeface="Times New Roman"/>
            </a:endParaRPr>
          </a:p>
        </p:txBody>
      </p:sp>
      <p:sp>
        <p:nvSpPr>
          <p:cNvPr id="267" name="Google Shape;267;p12"/>
          <p:cNvSpPr txBox="1"/>
          <p:nvPr/>
        </p:nvSpPr>
        <p:spPr>
          <a:xfrm>
            <a:off x="838200" y="2427773"/>
            <a:ext cx="21684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English Wikipedia</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~13GB</a:t>
            </a:r>
            <a:endParaRPr sz="1800">
              <a:solidFill>
                <a:schemeClr val="dk1"/>
              </a:solidFill>
              <a:latin typeface="Times New Roman"/>
              <a:ea typeface="Times New Roman"/>
              <a:cs typeface="Times New Roman"/>
              <a:sym typeface="Times New Roman"/>
            </a:endParaRPr>
          </a:p>
        </p:txBody>
      </p:sp>
      <p:sp>
        <p:nvSpPr>
          <p:cNvPr id="268" name="Google Shape;268;p12"/>
          <p:cNvSpPr txBox="1"/>
          <p:nvPr/>
        </p:nvSpPr>
        <p:spPr>
          <a:xfrm>
            <a:off x="5614851" y="2319067"/>
            <a:ext cx="265611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C4</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Colossal Clean Crawled Corpus</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~800 GB</a:t>
            </a:r>
            <a:endParaRPr sz="1800">
              <a:solidFill>
                <a:schemeClr val="dk1"/>
              </a:solidFill>
              <a:latin typeface="Times New Roman"/>
              <a:ea typeface="Times New Roman"/>
              <a:cs typeface="Times New Roman"/>
              <a:sym typeface="Times New Roman"/>
            </a:endParaRPr>
          </a:p>
        </p:txBody>
      </p:sp>
      <p:sp>
        <p:nvSpPr>
          <p:cNvPr id="269" name="Google Shape;269;p12"/>
          <p:cNvSpPr txBox="1"/>
          <p:nvPr/>
        </p:nvSpPr>
        <p:spPr>
          <a:xfrm>
            <a:off x="8579758" y="2319067"/>
            <a:ext cx="3359331"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Chất lượng cao, đa dạng mà còn phải đồ sộ.</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Học được một lượng lớn kiến thức về ngôn ngữ và có thể áp dụng cho nhiều tác vụ khác nhau.</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70" name="Google Shape;270;p12"/>
          <p:cNvSpPr/>
          <p:nvPr/>
        </p:nvSpPr>
        <p:spPr>
          <a:xfrm>
            <a:off x="6355920" y="3476005"/>
            <a:ext cx="11739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C4 dataset</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2.1 Pretrained dataset</a:t>
            </a:r>
            <a:endParaRPr b="1">
              <a:solidFill>
                <a:srgbClr val="00B0F0"/>
              </a:solidFill>
              <a:latin typeface="Times New Roman"/>
              <a:ea typeface="Times New Roman"/>
              <a:cs typeface="Times New Roman"/>
              <a:sym typeface="Times New Roman"/>
            </a:endParaRPr>
          </a:p>
        </p:txBody>
      </p:sp>
      <p:sp>
        <p:nvSpPr>
          <p:cNvPr id="276" name="Google Shape;276;p13"/>
          <p:cNvSpPr/>
          <p:nvPr/>
        </p:nvSpPr>
        <p:spPr>
          <a:xfrm>
            <a:off x="8724026" y="1690700"/>
            <a:ext cx="3219000" cy="14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Times New Roman"/>
                <a:ea typeface="Times New Roman"/>
                <a:cs typeface="Times New Roman"/>
                <a:sym typeface="Times New Roman"/>
              </a:rPr>
              <a:t>Các tác giả áp dụng một số bộ lọc heuristic khá đơn giản.</a:t>
            </a:r>
            <a:endParaRPr sz="1800">
              <a:solidFill>
                <a:srgbClr val="292929"/>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T5 xóa bất kỳ dòng nào không kết thúc bằng dấu chấm câu cuối.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T5 xóa dòng có từ javascript và bất kỳ trang nào có dấu ngoặc nhọn (vì nó thường xuất hiện trong code).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Chỉ một trong số đoạn văn xuất hiện trong tập dữ liệu .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Ví dụ: </a:t>
            </a:r>
            <a:r>
              <a:rPr lang="en-US" sz="1800">
                <a:solidFill>
                  <a:schemeClr val="dk1"/>
                </a:solidFill>
                <a:latin typeface="Times New Roman"/>
                <a:ea typeface="Times New Roman"/>
                <a:cs typeface="Times New Roman"/>
                <a:sym typeface="Times New Roman"/>
              </a:rPr>
              <a:t>3 trang sau, đoạn cuối cùng ở trang giữa bị xóa do cùng một nội dung xuất hiện trên trang đầu tiên.</a:t>
            </a:r>
            <a:endParaRPr sz="1800">
              <a:solidFill>
                <a:schemeClr val="dk1"/>
              </a:solidFill>
              <a:latin typeface="Times New Roman"/>
              <a:ea typeface="Times New Roman"/>
              <a:cs typeface="Times New Roman"/>
              <a:sym typeface="Times New Roman"/>
            </a:endParaRPr>
          </a:p>
        </p:txBody>
      </p:sp>
      <p:pic>
        <p:nvPicPr>
          <p:cNvPr id="277" name="Google Shape;277;p13"/>
          <p:cNvPicPr preferRelativeResize="0"/>
          <p:nvPr/>
        </p:nvPicPr>
        <p:blipFill rotWithShape="1">
          <a:blip r:embed="rId3">
            <a:alphaModFix/>
          </a:blip>
          <a:srcRect b="0" l="0" r="0" t="0"/>
          <a:stretch/>
        </p:blipFill>
        <p:spPr>
          <a:xfrm>
            <a:off x="0" y="1594275"/>
            <a:ext cx="8373150" cy="4698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2.2 The unsupervised objective (Mục tiêu không giám sát)</a:t>
            </a:r>
            <a:endParaRPr b="1">
              <a:solidFill>
                <a:srgbClr val="00B0F0"/>
              </a:solidFill>
              <a:latin typeface="Times New Roman"/>
              <a:ea typeface="Times New Roman"/>
              <a:cs typeface="Times New Roman"/>
              <a:sym typeface="Times New Roman"/>
            </a:endParaRPr>
          </a:p>
        </p:txBody>
      </p:sp>
      <p:pic>
        <p:nvPicPr>
          <p:cNvPr id="283" name="Google Shape;283;p14"/>
          <p:cNvPicPr preferRelativeResize="0"/>
          <p:nvPr/>
        </p:nvPicPr>
        <p:blipFill rotWithShape="1">
          <a:blip r:embed="rId3">
            <a:alphaModFix/>
          </a:blip>
          <a:srcRect b="0" l="0" r="0" t="0"/>
          <a:stretch/>
        </p:blipFill>
        <p:spPr>
          <a:xfrm>
            <a:off x="838200" y="2406058"/>
            <a:ext cx="5400336" cy="2466388"/>
          </a:xfrm>
          <a:prstGeom prst="rect">
            <a:avLst/>
          </a:prstGeom>
          <a:noFill/>
          <a:ln>
            <a:noFill/>
          </a:ln>
        </p:spPr>
      </p:pic>
      <p:sp>
        <p:nvSpPr>
          <p:cNvPr id="284" name="Google Shape;284;p14"/>
          <p:cNvSpPr txBox="1"/>
          <p:nvPr/>
        </p:nvSpPr>
        <p:spPr>
          <a:xfrm>
            <a:off x="6507480" y="2743200"/>
            <a:ext cx="49377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Đối với BERT, kỹ thuật này được sử dụng để tính hàm loss, tuy nhiên T5 xem nó như inputs và Targets.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T5 sẽ thực hiện loại bỏ 15% chuỗi đầu vào.</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Kết quả đạt được bởi T5 đã cải thiện hiệu suất của nó trên nhiều tác vụ khác nhau so với các phương pháp tiền huấn luyện trước đó.</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2.2 The unsupervised objective (Mục tiêu không giám sát)</a:t>
            </a:r>
            <a:endParaRPr b="1">
              <a:solidFill>
                <a:srgbClr val="00B0F0"/>
              </a:solidFill>
              <a:latin typeface="Times New Roman"/>
              <a:ea typeface="Times New Roman"/>
              <a:cs typeface="Times New Roman"/>
              <a:sym typeface="Times New Roman"/>
            </a:endParaRPr>
          </a:p>
        </p:txBody>
      </p:sp>
      <p:pic>
        <p:nvPicPr>
          <p:cNvPr id="290" name="Google Shape;290;p15"/>
          <p:cNvPicPr preferRelativeResize="0"/>
          <p:nvPr/>
        </p:nvPicPr>
        <p:blipFill rotWithShape="1">
          <a:blip r:embed="rId3">
            <a:alphaModFix/>
          </a:blip>
          <a:srcRect b="0" l="0" r="0" t="0"/>
          <a:stretch/>
        </p:blipFill>
        <p:spPr>
          <a:xfrm>
            <a:off x="3016733" y="1902190"/>
            <a:ext cx="4193963" cy="3882872"/>
          </a:xfrm>
          <a:prstGeom prst="rect">
            <a:avLst/>
          </a:prstGeom>
          <a:noFill/>
          <a:ln>
            <a:noFill/>
          </a:ln>
        </p:spPr>
      </p:pic>
      <p:pic>
        <p:nvPicPr>
          <p:cNvPr id="291" name="Google Shape;291;p15"/>
          <p:cNvPicPr preferRelativeResize="0"/>
          <p:nvPr/>
        </p:nvPicPr>
        <p:blipFill rotWithShape="1">
          <a:blip r:embed="rId4">
            <a:alphaModFix/>
          </a:blip>
          <a:srcRect b="0" l="0" r="0" t="0"/>
          <a:stretch/>
        </p:blipFill>
        <p:spPr>
          <a:xfrm>
            <a:off x="2436407" y="5386879"/>
            <a:ext cx="4213227" cy="804915"/>
          </a:xfrm>
          <a:prstGeom prst="rect">
            <a:avLst/>
          </a:prstGeom>
          <a:noFill/>
          <a:ln>
            <a:noFill/>
          </a:ln>
        </p:spPr>
      </p:pic>
      <p:pic>
        <p:nvPicPr>
          <p:cNvPr id="292" name="Google Shape;292;p15"/>
          <p:cNvPicPr preferRelativeResize="0"/>
          <p:nvPr/>
        </p:nvPicPr>
        <p:blipFill rotWithShape="1">
          <a:blip r:embed="rId5">
            <a:alphaModFix/>
          </a:blip>
          <a:srcRect b="0" l="0" r="0" t="0"/>
          <a:stretch/>
        </p:blipFill>
        <p:spPr>
          <a:xfrm>
            <a:off x="4323807" y="1586997"/>
            <a:ext cx="2652474" cy="860890"/>
          </a:xfrm>
          <a:prstGeom prst="rect">
            <a:avLst/>
          </a:prstGeom>
          <a:noFill/>
          <a:ln>
            <a:noFill/>
          </a:ln>
        </p:spPr>
      </p:pic>
      <p:sp>
        <p:nvSpPr>
          <p:cNvPr id="293" name="Google Shape;293;p15"/>
          <p:cNvSpPr txBox="1"/>
          <p:nvPr/>
        </p:nvSpPr>
        <p:spPr>
          <a:xfrm>
            <a:off x="4820194" y="4281819"/>
            <a:ext cx="2390502" cy="66620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5"/>
          <p:cNvSpPr/>
          <p:nvPr/>
        </p:nvSpPr>
        <p:spPr>
          <a:xfrm>
            <a:off x="7210696" y="3146987"/>
            <a:ext cx="50204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Phương pháp này giúp cho mô hình học được cách đoán các từ bị thiếu hoặc sai trong đoạn văn bản.</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2.3 Vocabulary</a:t>
            </a:r>
            <a:endParaRPr b="1">
              <a:solidFill>
                <a:srgbClr val="00B0F0"/>
              </a:solidFill>
              <a:latin typeface="Times New Roman"/>
              <a:ea typeface="Times New Roman"/>
              <a:cs typeface="Times New Roman"/>
              <a:sym typeface="Times New Roman"/>
            </a:endParaRPr>
          </a:p>
        </p:txBody>
      </p:sp>
      <p:sp>
        <p:nvSpPr>
          <p:cNvPr id="300" name="Google Shape;300;p16"/>
          <p:cNvSpPr txBox="1"/>
          <p:nvPr/>
        </p:nvSpPr>
        <p:spPr>
          <a:xfrm>
            <a:off x="952213" y="1593669"/>
            <a:ext cx="10033650"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Sử dụng SentencePiece (Kudo và Richardson, 2018) để mã hóa văn bản thành các token. Cho tất cả các thí nghiệm, sử dụng một từ vựng gồm 32.000 từ.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Vì cuối cùng sẽ fine-tune mô hình của mình trên bộ dữ liệu dịch từ Tiếng Anh sang Tiếng Đức, Pháp và Romania, nên cũng yêu cầu từ vựng của mình bao gồm các ngôn ngữ không phải tiếng Anh này.</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Để giải quyết vấn đề này, bài báo đã phân loại các trang web từ tập dữ liệu Common Crawl được sử dụng trong C4 thành tiếng Đức, Pháp và Romania. Sau đó, huấn luyện mô hình SentencePiece của mình trên một hỗn hợp gồm 10 phần dữ liệu tiếng Anh C4 với 1 phần mỗi ngôn ngữ được phân loại là tiếng Đức, Pháp hoặc Romania.</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2.4 Workflow</a:t>
            </a:r>
            <a:endParaRPr b="1">
              <a:solidFill>
                <a:srgbClr val="00B0F0"/>
              </a:solidFill>
              <a:latin typeface="Times New Roman"/>
              <a:ea typeface="Times New Roman"/>
              <a:cs typeface="Times New Roman"/>
              <a:sym typeface="Times New Roman"/>
            </a:endParaRPr>
          </a:p>
        </p:txBody>
      </p:sp>
      <p:pic>
        <p:nvPicPr>
          <p:cNvPr id="307" name="Google Shape;307;p17"/>
          <p:cNvPicPr preferRelativeResize="0"/>
          <p:nvPr/>
        </p:nvPicPr>
        <p:blipFill rotWithShape="1">
          <a:blip r:embed="rId3">
            <a:alphaModFix/>
          </a:blip>
          <a:srcRect b="0" l="0" r="0" t="0"/>
          <a:stretch/>
        </p:blipFill>
        <p:spPr>
          <a:xfrm>
            <a:off x="412247" y="1490344"/>
            <a:ext cx="7201905" cy="4563112"/>
          </a:xfrm>
          <a:prstGeom prst="rect">
            <a:avLst/>
          </a:prstGeom>
          <a:noFill/>
          <a:ln>
            <a:noFill/>
          </a:ln>
        </p:spPr>
      </p:pic>
      <p:sp>
        <p:nvSpPr>
          <p:cNvPr id="308" name="Google Shape;308;p17"/>
          <p:cNvSpPr/>
          <p:nvPr/>
        </p:nvSpPr>
        <p:spPr>
          <a:xfrm>
            <a:off x="7735300" y="1352999"/>
            <a:ext cx="4122600" cy="4759800"/>
          </a:xfrm>
          <a:prstGeom prst="rect">
            <a:avLst/>
          </a:prstGeom>
          <a:blipFill rotWithShape="1">
            <a:blip r:embed="rId4">
              <a:alphaModFix/>
            </a:blip>
            <a:stretch>
              <a:fillRect b="-1100" l="-1419" r="-2207" t="-6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15" name="Google Shape;315;p18"/>
          <p:cNvSpPr/>
          <p:nvPr/>
        </p:nvSpPr>
        <p:spPr>
          <a:xfrm>
            <a:off x="3213100" y="3742333"/>
            <a:ext cx="6032500"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Hàng 1: là kết quả của workflow bên trên</a:t>
            </a:r>
            <a:endParaRPr sz="18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Hàng 2: tương tự hàng 1 nhưng chỉ chạy 10 lần</a:t>
            </a:r>
            <a:endParaRPr sz="18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Hàng 3: không thực hiện pretraing trước</a:t>
            </a:r>
            <a:endParaRPr sz="1800">
              <a:solidFill>
                <a:schemeClr val="dk1"/>
              </a:solidFill>
              <a:latin typeface="Times New Roman"/>
              <a:ea typeface="Times New Roman"/>
              <a:cs typeface="Times New Roman"/>
              <a:sym typeface="Times New Roman"/>
            </a:endParaRPr>
          </a:p>
        </p:txBody>
      </p:sp>
      <p:pic>
        <p:nvPicPr>
          <p:cNvPr id="316" name="Google Shape;316;p18"/>
          <p:cNvPicPr preferRelativeResize="0"/>
          <p:nvPr/>
        </p:nvPicPr>
        <p:blipFill rotWithShape="1">
          <a:blip r:embed="rId3">
            <a:alphaModFix/>
          </a:blip>
          <a:srcRect b="0" l="0" r="0" t="0"/>
          <a:stretch/>
        </p:blipFill>
        <p:spPr>
          <a:xfrm>
            <a:off x="495300" y="1563688"/>
            <a:ext cx="10990136" cy="1903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pic>
        <p:nvPicPr>
          <p:cNvPr id="323" name="Google Shape;323;p19"/>
          <p:cNvPicPr preferRelativeResize="0"/>
          <p:nvPr/>
        </p:nvPicPr>
        <p:blipFill rotWithShape="1">
          <a:blip r:embed="rId3">
            <a:alphaModFix/>
          </a:blip>
          <a:srcRect b="0" l="0" r="0" t="0"/>
          <a:stretch/>
        </p:blipFill>
        <p:spPr>
          <a:xfrm>
            <a:off x="838200" y="1407951"/>
            <a:ext cx="10515600" cy="3839225"/>
          </a:xfrm>
          <a:prstGeom prst="rect">
            <a:avLst/>
          </a:prstGeom>
          <a:noFill/>
          <a:ln>
            <a:noFill/>
          </a:ln>
        </p:spPr>
      </p:pic>
      <p:sp>
        <p:nvSpPr>
          <p:cNvPr id="324" name="Google Shape;324;p19"/>
          <p:cNvSpPr/>
          <p:nvPr/>
        </p:nvSpPr>
        <p:spPr>
          <a:xfrm>
            <a:off x="1268825" y="5445608"/>
            <a:ext cx="10287000" cy="6462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So sánh về kiến trúc:</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Ta thấy Kiến trúc Encoder – Decoder có hiệu suất cao hơn trong hầu hết các tác vụ</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95" name="Google Shape;95;p2"/>
          <p:cNvSpPr txBox="1"/>
          <p:nvPr/>
        </p:nvSpPr>
        <p:spPr>
          <a:xfrm>
            <a:off x="953588" y="1515291"/>
            <a:ext cx="105678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Trong vài năm qua, học tập chuyển giao (Tr</a:t>
            </a:r>
            <a:r>
              <a:rPr lang="en-US" sz="1800">
                <a:solidFill>
                  <a:schemeClr val="dk1"/>
                </a:solidFill>
                <a:latin typeface="Calibri"/>
                <a:ea typeface="Calibri"/>
                <a:cs typeface="Calibri"/>
                <a:sym typeface="Calibri"/>
              </a:rPr>
              <a:t>ansfer learning)</a:t>
            </a:r>
            <a:r>
              <a:rPr b="0" i="0" lang="en-US" sz="1800" u="none" cap="none" strike="noStrike">
                <a:solidFill>
                  <a:schemeClr val="dk1"/>
                </a:solidFill>
                <a:latin typeface="Calibri"/>
                <a:ea typeface="Calibri"/>
                <a:cs typeface="Calibri"/>
                <a:sym typeface="Calibri"/>
              </a:rPr>
              <a:t> đã dẫn đến một làn sóng mới về kết quả tiên tiến nhất trong xử lý ngôn ngữ tự nhiên (NLP). Hiệu quả của việc học chuyển đổi đến từ việc </a:t>
            </a:r>
            <a:r>
              <a:rPr b="1" i="0" lang="en-US" sz="1800" u="none" cap="none" strike="noStrike">
                <a:solidFill>
                  <a:srgbClr val="C00000"/>
                </a:solidFill>
                <a:latin typeface="Calibri"/>
                <a:ea typeface="Calibri"/>
                <a:cs typeface="Calibri"/>
                <a:sym typeface="Calibri"/>
              </a:rPr>
              <a:t>đào tạo trước </a:t>
            </a:r>
            <a:r>
              <a:rPr b="1" i="0" lang="en-US" sz="1800" u="none" cap="none" strike="noStrike">
                <a:solidFill>
                  <a:srgbClr val="C00000"/>
                </a:solidFill>
                <a:latin typeface="Times New Roman"/>
                <a:ea typeface="Times New Roman"/>
                <a:cs typeface="Times New Roman"/>
                <a:sym typeface="Times New Roman"/>
              </a:rPr>
              <a:t>(pre-training) </a:t>
            </a:r>
            <a:r>
              <a:rPr b="1" i="0" lang="en-US" sz="1800" u="none" cap="none" strike="noStrike">
                <a:solidFill>
                  <a:srgbClr val="C00000"/>
                </a:solidFill>
                <a:latin typeface="Calibri"/>
                <a:ea typeface="Calibri"/>
                <a:cs typeface="Calibri"/>
                <a:sym typeface="Calibri"/>
              </a:rPr>
              <a:t>một mô hình trên dữ liệu văn bản không được gắn nhãn</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có sẵn với một nhiệm vụ </a:t>
            </a:r>
            <a:r>
              <a:rPr b="1" i="0" lang="en-US" sz="1800" u="none" cap="none" strike="noStrike">
                <a:solidFill>
                  <a:schemeClr val="dk1"/>
                </a:solidFill>
                <a:latin typeface="Calibri"/>
                <a:ea typeface="Calibri"/>
                <a:cs typeface="Calibri"/>
                <a:sym typeface="Calibri"/>
              </a:rPr>
              <a:t>tự giám sát</a:t>
            </a:r>
            <a:r>
              <a:rPr b="0" i="0" lang="en-US" sz="1800" u="none" cap="none" strike="noStrike">
                <a:solidFill>
                  <a:schemeClr val="dk1"/>
                </a:solidFill>
                <a:latin typeface="Calibri"/>
                <a:ea typeface="Calibri"/>
                <a:cs typeface="Calibri"/>
                <a:sym typeface="Calibri"/>
              </a:rPr>
              <a:t>, chẳng hạn như lập mô hình ngôn ngữ hoặc điền từ còn thiếu. Sau đó, mô hình có thể được </a:t>
            </a:r>
            <a:r>
              <a:rPr b="1" i="0" lang="en-US" sz="1800" u="none" cap="none" strike="noStrike">
                <a:solidFill>
                  <a:schemeClr val="accent2"/>
                </a:solidFill>
                <a:latin typeface="Calibri"/>
                <a:ea typeface="Calibri"/>
                <a:cs typeface="Calibri"/>
                <a:sym typeface="Calibri"/>
              </a:rPr>
              <a:t>tinh chỉnh </a:t>
            </a:r>
            <a:r>
              <a:rPr b="1" i="0" lang="en-US" sz="1800" u="none" cap="none" strike="noStrike">
                <a:solidFill>
                  <a:schemeClr val="accent2"/>
                </a:solidFill>
                <a:latin typeface="Times New Roman"/>
                <a:ea typeface="Times New Roman"/>
                <a:cs typeface="Times New Roman"/>
                <a:sym typeface="Times New Roman"/>
              </a:rPr>
              <a:t>(fine-tune)</a:t>
            </a:r>
            <a:r>
              <a:rPr b="1" i="0" lang="en-US" sz="1800" u="none" cap="none" strike="noStrike">
                <a:solidFill>
                  <a:schemeClr val="accent2"/>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trên các bộ dữ liệu được gắn nhãn nhỏ hơn, thường dẫn đến hiệu suất (rất) tốt hơn so với đào tạo chỉ trên dữ liệu được gắn nhãn.</a:t>
            </a:r>
            <a:endParaRPr sz="1800">
              <a:solidFill>
                <a:schemeClr val="dk1"/>
              </a:solidFill>
              <a:latin typeface="Calibri"/>
              <a:ea typeface="Calibri"/>
              <a:cs typeface="Calibri"/>
              <a:sym typeface="Calibri"/>
            </a:endParaRPr>
          </a:p>
        </p:txBody>
      </p:sp>
      <p:sp>
        <p:nvSpPr>
          <p:cNvPr id="96" name="Google Shape;96;p2"/>
          <p:cNvSpPr txBox="1"/>
          <p:nvPr/>
        </p:nvSpPr>
        <p:spPr>
          <a:xfrm>
            <a:off x="4532811" y="3146731"/>
            <a:ext cx="2390503" cy="369332"/>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Unlabeled Data</a:t>
            </a:r>
            <a:endParaRPr sz="1800">
              <a:solidFill>
                <a:schemeClr val="dk1"/>
              </a:solidFill>
              <a:latin typeface="Times New Roman"/>
              <a:ea typeface="Times New Roman"/>
              <a:cs typeface="Times New Roman"/>
              <a:sym typeface="Times New Roman"/>
            </a:endParaRPr>
          </a:p>
        </p:txBody>
      </p:sp>
      <p:sp>
        <p:nvSpPr>
          <p:cNvPr id="97" name="Google Shape;97;p2"/>
          <p:cNvSpPr txBox="1"/>
          <p:nvPr/>
        </p:nvSpPr>
        <p:spPr>
          <a:xfrm>
            <a:off x="1698174" y="4453946"/>
            <a:ext cx="1293222" cy="369332"/>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Input</a:t>
            </a:r>
            <a:endParaRPr sz="1800">
              <a:solidFill>
                <a:schemeClr val="dk1"/>
              </a:solidFill>
              <a:latin typeface="Times New Roman"/>
              <a:ea typeface="Times New Roman"/>
              <a:cs typeface="Times New Roman"/>
              <a:sym typeface="Times New Roman"/>
            </a:endParaRPr>
          </a:p>
        </p:txBody>
      </p:sp>
      <p:sp>
        <p:nvSpPr>
          <p:cNvPr id="98" name="Google Shape;98;p2"/>
          <p:cNvSpPr txBox="1"/>
          <p:nvPr/>
        </p:nvSpPr>
        <p:spPr>
          <a:xfrm>
            <a:off x="4415244" y="3670175"/>
            <a:ext cx="26256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Many students study very hard</a:t>
            </a:r>
            <a:endParaRPr sz="1800">
              <a:solidFill>
                <a:schemeClr val="dk1"/>
              </a:solidFill>
              <a:latin typeface="Calibri"/>
              <a:ea typeface="Calibri"/>
              <a:cs typeface="Calibri"/>
              <a:sym typeface="Calibri"/>
            </a:endParaRPr>
          </a:p>
        </p:txBody>
      </p:sp>
      <p:sp>
        <p:nvSpPr>
          <p:cNvPr id="99" name="Google Shape;99;p2"/>
          <p:cNvSpPr txBox="1"/>
          <p:nvPr/>
        </p:nvSpPr>
        <p:spPr>
          <a:xfrm>
            <a:off x="1197427" y="5011295"/>
            <a:ext cx="26256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Many students study very____</a:t>
            </a:r>
            <a:endParaRPr sz="1800">
              <a:solidFill>
                <a:schemeClr val="dk1"/>
              </a:solidFill>
              <a:latin typeface="Calibri"/>
              <a:ea typeface="Calibri"/>
              <a:cs typeface="Calibri"/>
              <a:sym typeface="Calibri"/>
            </a:endParaRPr>
          </a:p>
        </p:txBody>
      </p:sp>
      <p:sp>
        <p:nvSpPr>
          <p:cNvPr id="100" name="Google Shape;100;p2"/>
          <p:cNvSpPr txBox="1"/>
          <p:nvPr/>
        </p:nvSpPr>
        <p:spPr>
          <a:xfrm>
            <a:off x="3979819" y="4453946"/>
            <a:ext cx="1293222" cy="369332"/>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Model</a:t>
            </a:r>
            <a:endParaRPr sz="1800">
              <a:solidFill>
                <a:schemeClr val="dk1"/>
              </a:solidFill>
              <a:latin typeface="Times New Roman"/>
              <a:ea typeface="Times New Roman"/>
              <a:cs typeface="Times New Roman"/>
              <a:sym typeface="Times New Roman"/>
            </a:endParaRPr>
          </a:p>
        </p:txBody>
      </p:sp>
      <p:sp>
        <p:nvSpPr>
          <p:cNvPr id="101" name="Google Shape;101;p2"/>
          <p:cNvSpPr txBox="1"/>
          <p:nvPr/>
        </p:nvSpPr>
        <p:spPr>
          <a:xfrm>
            <a:off x="7996645" y="4470618"/>
            <a:ext cx="1293222" cy="369332"/>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Loss</a:t>
            </a:r>
            <a:endParaRPr sz="1800">
              <a:solidFill>
                <a:schemeClr val="dk1"/>
              </a:solidFill>
              <a:latin typeface="Times New Roman"/>
              <a:ea typeface="Times New Roman"/>
              <a:cs typeface="Times New Roman"/>
              <a:sym typeface="Times New Roman"/>
            </a:endParaRPr>
          </a:p>
        </p:txBody>
      </p:sp>
      <p:sp>
        <p:nvSpPr>
          <p:cNvPr id="102" name="Google Shape;102;p2"/>
          <p:cNvSpPr txBox="1"/>
          <p:nvPr/>
        </p:nvSpPr>
        <p:spPr>
          <a:xfrm>
            <a:off x="6224450" y="4470618"/>
            <a:ext cx="992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a:t>
            </a:r>
            <a:endParaRPr sz="1800">
              <a:solidFill>
                <a:schemeClr val="dk1"/>
              </a:solidFill>
              <a:latin typeface="Calibri"/>
              <a:ea typeface="Calibri"/>
              <a:cs typeface="Calibri"/>
              <a:sym typeface="Calibri"/>
            </a:endParaRPr>
          </a:p>
        </p:txBody>
      </p:sp>
      <p:sp>
        <p:nvSpPr>
          <p:cNvPr id="103" name="Google Shape;103;p2"/>
          <p:cNvSpPr txBox="1"/>
          <p:nvPr/>
        </p:nvSpPr>
        <p:spPr>
          <a:xfrm>
            <a:off x="7846424" y="3376504"/>
            <a:ext cx="1293222" cy="369332"/>
          </a:xfrm>
          <a:prstGeom prst="rect">
            <a:avLst/>
          </a:prstGeom>
          <a:noFill/>
          <a:ln cap="flat" cmpd="sng" w="2857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Target</a:t>
            </a:r>
            <a:endParaRPr sz="1800">
              <a:solidFill>
                <a:schemeClr val="dk1"/>
              </a:solidFill>
              <a:latin typeface="Times New Roman"/>
              <a:ea typeface="Times New Roman"/>
              <a:cs typeface="Times New Roman"/>
              <a:sym typeface="Times New Roman"/>
            </a:endParaRPr>
          </a:p>
        </p:txBody>
      </p:sp>
      <p:sp>
        <p:nvSpPr>
          <p:cNvPr id="104" name="Google Shape;104;p2"/>
          <p:cNvSpPr txBox="1"/>
          <p:nvPr/>
        </p:nvSpPr>
        <p:spPr>
          <a:xfrm>
            <a:off x="8146867" y="3745836"/>
            <a:ext cx="992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hard</a:t>
            </a:r>
            <a:endParaRPr sz="1800">
              <a:solidFill>
                <a:schemeClr val="dk1"/>
              </a:solidFill>
              <a:latin typeface="Calibri"/>
              <a:ea typeface="Calibri"/>
              <a:cs typeface="Calibri"/>
              <a:sym typeface="Calibri"/>
            </a:endParaRPr>
          </a:p>
        </p:txBody>
      </p:sp>
      <p:sp>
        <p:nvSpPr>
          <p:cNvPr id="105" name="Google Shape;105;p2"/>
          <p:cNvSpPr txBox="1"/>
          <p:nvPr/>
        </p:nvSpPr>
        <p:spPr>
          <a:xfrm>
            <a:off x="6263639" y="5288294"/>
            <a:ext cx="992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update</a:t>
            </a:r>
            <a:endParaRPr sz="1800">
              <a:solidFill>
                <a:schemeClr val="dk1"/>
              </a:solidFill>
              <a:latin typeface="Calibri"/>
              <a:ea typeface="Calibri"/>
              <a:cs typeface="Calibri"/>
              <a:sym typeface="Calibri"/>
            </a:endParaRPr>
          </a:p>
        </p:txBody>
      </p:sp>
      <p:cxnSp>
        <p:nvCxnSpPr>
          <p:cNvPr id="106" name="Google Shape;106;p2"/>
          <p:cNvCxnSpPr>
            <a:stCxn id="96" idx="1"/>
            <a:endCxn id="97" idx="0"/>
          </p:cNvCxnSpPr>
          <p:nvPr/>
        </p:nvCxnSpPr>
        <p:spPr>
          <a:xfrm flipH="1">
            <a:off x="2344911" y="3331397"/>
            <a:ext cx="2187900" cy="1122600"/>
          </a:xfrm>
          <a:prstGeom prst="curvedConnector2">
            <a:avLst/>
          </a:prstGeom>
          <a:noFill/>
          <a:ln cap="flat" cmpd="sng" w="9525">
            <a:solidFill>
              <a:schemeClr val="accent1"/>
            </a:solidFill>
            <a:prstDash val="solid"/>
            <a:miter lim="800000"/>
            <a:headEnd len="sm" w="sm" type="none"/>
            <a:tailEnd len="med" w="med" type="triangle"/>
          </a:ln>
        </p:spPr>
      </p:cxnSp>
      <p:cxnSp>
        <p:nvCxnSpPr>
          <p:cNvPr id="107" name="Google Shape;107;p2"/>
          <p:cNvCxnSpPr>
            <a:endCxn id="103" idx="3"/>
          </p:cNvCxnSpPr>
          <p:nvPr/>
        </p:nvCxnSpPr>
        <p:spPr>
          <a:xfrm>
            <a:off x="6923246" y="3199370"/>
            <a:ext cx="2216400" cy="361800"/>
          </a:xfrm>
          <a:prstGeom prst="curvedConnector3">
            <a:avLst>
              <a:gd fmla="val 110314" name="adj1"/>
            </a:avLst>
          </a:prstGeom>
          <a:noFill/>
          <a:ln cap="flat" cmpd="sng" w="9525">
            <a:solidFill>
              <a:schemeClr val="accent1"/>
            </a:solidFill>
            <a:prstDash val="solid"/>
            <a:miter lim="800000"/>
            <a:headEnd len="sm" w="sm" type="none"/>
            <a:tailEnd len="med" w="med" type="triangle"/>
          </a:ln>
        </p:spPr>
      </p:cxnSp>
      <p:cxnSp>
        <p:nvCxnSpPr>
          <p:cNvPr id="108" name="Google Shape;108;p2"/>
          <p:cNvCxnSpPr>
            <a:stCxn id="97" idx="3"/>
            <a:endCxn id="100" idx="1"/>
          </p:cNvCxnSpPr>
          <p:nvPr/>
        </p:nvCxnSpPr>
        <p:spPr>
          <a:xfrm>
            <a:off x="2991396" y="4638612"/>
            <a:ext cx="9885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9" name="Google Shape;109;p2"/>
          <p:cNvCxnSpPr>
            <a:stCxn id="100" idx="3"/>
            <a:endCxn id="102" idx="1"/>
          </p:cNvCxnSpPr>
          <p:nvPr/>
        </p:nvCxnSpPr>
        <p:spPr>
          <a:xfrm>
            <a:off x="5273041" y="4638612"/>
            <a:ext cx="951300" cy="16800"/>
          </a:xfrm>
          <a:prstGeom prst="straightConnector1">
            <a:avLst/>
          </a:prstGeom>
          <a:noFill/>
          <a:ln cap="flat" cmpd="sng" w="9525">
            <a:solidFill>
              <a:schemeClr val="accent1"/>
            </a:solidFill>
            <a:prstDash val="solid"/>
            <a:miter lim="800000"/>
            <a:headEnd len="sm" w="sm" type="none"/>
            <a:tailEnd len="sm" w="sm" type="none"/>
          </a:ln>
        </p:spPr>
      </p:cxnSp>
      <p:cxnSp>
        <p:nvCxnSpPr>
          <p:cNvPr id="110" name="Google Shape;110;p2"/>
          <p:cNvCxnSpPr>
            <a:stCxn id="102" idx="3"/>
            <a:endCxn id="101" idx="1"/>
          </p:cNvCxnSpPr>
          <p:nvPr/>
        </p:nvCxnSpPr>
        <p:spPr>
          <a:xfrm>
            <a:off x="7217229" y="4655284"/>
            <a:ext cx="779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1" name="Google Shape;111;p2"/>
          <p:cNvCxnSpPr>
            <a:stCxn id="104" idx="2"/>
            <a:endCxn id="101" idx="0"/>
          </p:cNvCxnSpPr>
          <p:nvPr/>
        </p:nvCxnSpPr>
        <p:spPr>
          <a:xfrm>
            <a:off x="8643257" y="4115168"/>
            <a:ext cx="0" cy="355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2" name="Google Shape;112;p2"/>
          <p:cNvCxnSpPr>
            <a:stCxn id="101" idx="2"/>
            <a:endCxn id="100" idx="2"/>
          </p:cNvCxnSpPr>
          <p:nvPr/>
        </p:nvCxnSpPr>
        <p:spPr>
          <a:xfrm flipH="1" rot="5400000">
            <a:off x="6626506" y="2823200"/>
            <a:ext cx="16800" cy="4016700"/>
          </a:xfrm>
          <a:prstGeom prst="curvedConnector3">
            <a:avLst>
              <a:gd fmla="val -5403982" name="adj1"/>
            </a:avLst>
          </a:prstGeom>
          <a:noFill/>
          <a:ln cap="flat" cmpd="sng" w="9525">
            <a:solidFill>
              <a:schemeClr val="accent1"/>
            </a:solidFill>
            <a:prstDash val="solid"/>
            <a:miter lim="800000"/>
            <a:headEnd len="sm" w="sm" type="none"/>
            <a:tailEnd len="med" w="med" type="triangle"/>
          </a:ln>
        </p:spPr>
      </p:cxnSp>
      <p:sp>
        <p:nvSpPr>
          <p:cNvPr id="113" name="Google Shape;113;p2"/>
          <p:cNvSpPr txBox="1"/>
          <p:nvPr/>
        </p:nvSpPr>
        <p:spPr>
          <a:xfrm>
            <a:off x="9601200" y="2992619"/>
            <a:ext cx="1752600" cy="369332"/>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Pre-training task</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31" name="Google Shape;331;p20"/>
          <p:cNvSpPr/>
          <p:nvPr/>
        </p:nvSpPr>
        <p:spPr>
          <a:xfrm>
            <a:off x="7708900" y="4383474"/>
            <a:ext cx="4076700"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So sánh về Objective:</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Ta thấy BERT – style cho kết quả cao nhất ở hầu hết các tác vụ</a:t>
            </a:r>
            <a:endParaRPr sz="1800">
              <a:solidFill>
                <a:schemeClr val="dk1"/>
              </a:solidFill>
              <a:latin typeface="Times New Roman"/>
              <a:ea typeface="Times New Roman"/>
              <a:cs typeface="Times New Roman"/>
              <a:sym typeface="Times New Roman"/>
            </a:endParaRPr>
          </a:p>
        </p:txBody>
      </p:sp>
      <p:pic>
        <p:nvPicPr>
          <p:cNvPr id="332" name="Google Shape;332;p20"/>
          <p:cNvPicPr preferRelativeResize="0"/>
          <p:nvPr/>
        </p:nvPicPr>
        <p:blipFill rotWithShape="1">
          <a:blip r:embed="rId3">
            <a:alphaModFix/>
          </a:blip>
          <a:srcRect b="0" l="0" r="0" t="0"/>
          <a:stretch/>
        </p:blipFill>
        <p:spPr>
          <a:xfrm>
            <a:off x="368300" y="1496888"/>
            <a:ext cx="11158675" cy="2198812"/>
          </a:xfrm>
          <a:prstGeom prst="rect">
            <a:avLst/>
          </a:prstGeom>
          <a:noFill/>
          <a:ln>
            <a:noFill/>
          </a:ln>
        </p:spPr>
      </p:pic>
      <p:pic>
        <p:nvPicPr>
          <p:cNvPr id="333" name="Google Shape;333;p20"/>
          <p:cNvPicPr preferRelativeResize="0"/>
          <p:nvPr/>
        </p:nvPicPr>
        <p:blipFill rotWithShape="1">
          <a:blip r:embed="rId4">
            <a:alphaModFix/>
          </a:blip>
          <a:srcRect b="0" l="0" r="0" t="0"/>
          <a:stretch/>
        </p:blipFill>
        <p:spPr>
          <a:xfrm>
            <a:off x="265743" y="4206875"/>
            <a:ext cx="7182852" cy="1276528"/>
          </a:xfrm>
          <a:prstGeom prst="rect">
            <a:avLst/>
          </a:prstGeom>
          <a:noFill/>
          <a:ln>
            <a:noFill/>
          </a:ln>
        </p:spPr>
      </p:pic>
      <p:sp>
        <p:nvSpPr>
          <p:cNvPr id="334" name="Google Shape;334;p20"/>
          <p:cNvSpPr/>
          <p:nvPr/>
        </p:nvSpPr>
        <p:spPr>
          <a:xfrm>
            <a:off x="469900" y="2032000"/>
            <a:ext cx="2794000" cy="6731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41" name="Google Shape;341;p21"/>
          <p:cNvSpPr/>
          <p:nvPr/>
        </p:nvSpPr>
        <p:spPr>
          <a:xfrm>
            <a:off x="7670800" y="3695700"/>
            <a:ext cx="4076700" cy="258532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Có 3 lựa chọn cho chiến lược làm hỏng dữ liệu: chỉ che giấu các token và không hoán đổi chúng; che giấu các token và thay thế chúng bằng một token đặc biệt duy nhất; và loại bỏ các token.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che giấu các token và thay thế chúng bằng một token đặc biệt duy nhất cho kết quả tốt nhất</a:t>
            </a:r>
            <a:endParaRPr sz="1800">
              <a:solidFill>
                <a:schemeClr val="dk1"/>
              </a:solidFill>
              <a:latin typeface="Times New Roman"/>
              <a:ea typeface="Times New Roman"/>
              <a:cs typeface="Times New Roman"/>
              <a:sym typeface="Times New Roman"/>
            </a:endParaRPr>
          </a:p>
        </p:txBody>
      </p:sp>
      <p:pic>
        <p:nvPicPr>
          <p:cNvPr id="342" name="Google Shape;342;p21"/>
          <p:cNvPicPr preferRelativeResize="0"/>
          <p:nvPr/>
        </p:nvPicPr>
        <p:blipFill rotWithShape="1">
          <a:blip r:embed="rId3">
            <a:alphaModFix/>
          </a:blip>
          <a:srcRect b="0" l="0" r="0" t="0"/>
          <a:stretch/>
        </p:blipFill>
        <p:spPr>
          <a:xfrm>
            <a:off x="368300" y="1496888"/>
            <a:ext cx="11158675" cy="2198812"/>
          </a:xfrm>
          <a:prstGeom prst="rect">
            <a:avLst/>
          </a:prstGeom>
          <a:noFill/>
          <a:ln>
            <a:noFill/>
          </a:ln>
        </p:spPr>
      </p:pic>
      <p:pic>
        <p:nvPicPr>
          <p:cNvPr id="343" name="Google Shape;343;p21"/>
          <p:cNvPicPr preferRelativeResize="0"/>
          <p:nvPr/>
        </p:nvPicPr>
        <p:blipFill rotWithShape="1">
          <a:blip r:embed="rId4">
            <a:alphaModFix/>
          </a:blip>
          <a:srcRect b="0" l="0" r="0" t="0"/>
          <a:stretch/>
        </p:blipFill>
        <p:spPr>
          <a:xfrm>
            <a:off x="551966" y="4087761"/>
            <a:ext cx="6935168" cy="1362265"/>
          </a:xfrm>
          <a:prstGeom prst="rect">
            <a:avLst/>
          </a:prstGeom>
          <a:noFill/>
          <a:ln>
            <a:noFill/>
          </a:ln>
        </p:spPr>
      </p:pic>
      <p:sp>
        <p:nvSpPr>
          <p:cNvPr id="344" name="Google Shape;344;p21"/>
          <p:cNvSpPr/>
          <p:nvPr/>
        </p:nvSpPr>
        <p:spPr>
          <a:xfrm>
            <a:off x="551966" y="2697548"/>
            <a:ext cx="2794000" cy="6731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51" name="Google Shape;351;p22"/>
          <p:cNvSpPr/>
          <p:nvPr/>
        </p:nvSpPr>
        <p:spPr>
          <a:xfrm>
            <a:off x="7277100" y="4181132"/>
            <a:ext cx="4076700" cy="64633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Các tỉ lệ hỏng khác nhau được sử dụng</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Và tỉ lệ 15% cho kết quả tốt nhất.</a:t>
            </a:r>
            <a:endParaRPr/>
          </a:p>
        </p:txBody>
      </p:sp>
      <p:pic>
        <p:nvPicPr>
          <p:cNvPr id="352" name="Google Shape;352;p22"/>
          <p:cNvPicPr preferRelativeResize="0"/>
          <p:nvPr/>
        </p:nvPicPr>
        <p:blipFill rotWithShape="1">
          <a:blip r:embed="rId3">
            <a:alphaModFix/>
          </a:blip>
          <a:srcRect b="0" l="0" r="0" t="0"/>
          <a:stretch/>
        </p:blipFill>
        <p:spPr>
          <a:xfrm>
            <a:off x="368300" y="1496888"/>
            <a:ext cx="11158675" cy="2198812"/>
          </a:xfrm>
          <a:prstGeom prst="rect">
            <a:avLst/>
          </a:prstGeom>
          <a:noFill/>
          <a:ln>
            <a:noFill/>
          </a:ln>
        </p:spPr>
      </p:pic>
      <p:sp>
        <p:nvSpPr>
          <p:cNvPr id="353" name="Google Shape;353;p22"/>
          <p:cNvSpPr/>
          <p:nvPr/>
        </p:nvSpPr>
        <p:spPr>
          <a:xfrm>
            <a:off x="551966" y="2697548"/>
            <a:ext cx="2794000" cy="6731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4" name="Google Shape;354;p22"/>
          <p:cNvPicPr preferRelativeResize="0"/>
          <p:nvPr/>
        </p:nvPicPr>
        <p:blipFill rotWithShape="1">
          <a:blip r:embed="rId4">
            <a:alphaModFix/>
          </a:blip>
          <a:srcRect b="0" l="0" r="0" t="0"/>
          <a:stretch/>
        </p:blipFill>
        <p:spPr>
          <a:xfrm>
            <a:off x="368300" y="4021427"/>
            <a:ext cx="6213833" cy="14037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61" name="Google Shape;361;p23"/>
          <p:cNvSpPr/>
          <p:nvPr/>
        </p:nvSpPr>
        <p:spPr>
          <a:xfrm>
            <a:off x="6146800" y="3695700"/>
            <a:ext cx="6045200" cy="258532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Độ dài span là baseline (tức là chỉ có một từ bị ẩn đi): Đây là trường hợp tốt nhất và đạt được độ chính xác cao nhất.</a:t>
            </a:r>
            <a:endParaRPr/>
          </a:p>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Độ dài span là 3 hoặc 5: Hiệu suất giảm nhẹ so với trường hợp độ dài span là 1, nhưng vẫn đạt được kết quả tốt.</a:t>
            </a:r>
            <a:endParaRPr/>
          </a:p>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Độ dài span lớn hơn: Độ chính xác giảm rõ rệt khi span dài hơn, và đạt độ chính xác thấp nhất khi độ dài span là 10.</a:t>
            </a:r>
            <a:endParaRPr/>
          </a:p>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Tóm lại, độ dài span ảnh hưởng đáng kể đến hiệu suất, nhưng nếu span không quá dài (nhỏ hơn hoặc bằng 6), kết quả vẫn khá tốt và không bị giảm quá nhiều.</a:t>
            </a:r>
            <a:endParaRPr sz="1800">
              <a:solidFill>
                <a:schemeClr val="dk1"/>
              </a:solidFill>
              <a:latin typeface="Times New Roman"/>
              <a:ea typeface="Times New Roman"/>
              <a:cs typeface="Times New Roman"/>
              <a:sym typeface="Times New Roman"/>
            </a:endParaRPr>
          </a:p>
        </p:txBody>
      </p:sp>
      <p:pic>
        <p:nvPicPr>
          <p:cNvPr id="362" name="Google Shape;362;p23"/>
          <p:cNvPicPr preferRelativeResize="0"/>
          <p:nvPr/>
        </p:nvPicPr>
        <p:blipFill rotWithShape="1">
          <a:blip r:embed="rId3">
            <a:alphaModFix/>
          </a:blip>
          <a:srcRect b="0" l="0" r="0" t="0"/>
          <a:stretch/>
        </p:blipFill>
        <p:spPr>
          <a:xfrm>
            <a:off x="368300" y="1496888"/>
            <a:ext cx="11158675" cy="2198812"/>
          </a:xfrm>
          <a:prstGeom prst="rect">
            <a:avLst/>
          </a:prstGeom>
          <a:noFill/>
          <a:ln>
            <a:noFill/>
          </a:ln>
        </p:spPr>
      </p:pic>
      <p:sp>
        <p:nvSpPr>
          <p:cNvPr id="363" name="Google Shape;363;p23"/>
          <p:cNvSpPr/>
          <p:nvPr/>
        </p:nvSpPr>
        <p:spPr>
          <a:xfrm>
            <a:off x="463066" y="3263900"/>
            <a:ext cx="2794000" cy="4318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4" name="Google Shape;364;p23"/>
          <p:cNvPicPr preferRelativeResize="0"/>
          <p:nvPr/>
        </p:nvPicPr>
        <p:blipFill rotWithShape="1">
          <a:blip r:embed="rId4">
            <a:alphaModFix/>
          </a:blip>
          <a:srcRect b="0" l="0" r="0" t="0"/>
          <a:stretch/>
        </p:blipFill>
        <p:spPr>
          <a:xfrm>
            <a:off x="97581" y="4093935"/>
            <a:ext cx="6049219" cy="14670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71" name="Google Shape;371;p24"/>
          <p:cNvSpPr/>
          <p:nvPr/>
        </p:nvSpPr>
        <p:spPr>
          <a:xfrm>
            <a:off x="1028700" y="3416300"/>
            <a:ext cx="10134600" cy="286232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So sánh dataset:</a:t>
            </a:r>
            <a:endParaRPr>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Ngoài bộ dữ liệu C4 khá "sạch", tác giả cũng thử nghiệm trên cùng bộ dữ liệu nhưng không có bất kỳ bộ lọc nào. Kết quả cho thấy việc sử dụng bộ lọc giúp cho mô hình hoạt động tốt hơn. Ngoài ra, các bộ dữ liệu có quy mô nhỏ hơn (tức là tập trung vào các lĩnh vực cụ thể) cũng được sử dụng. Kết quả cho thấy việc tiền huấn luyện trên các bộ dữ liệu của một lĩnh vực cụ thể giúp cải thiện hiệu suất của mô hình cho các tác vụ liên quan. Ví dụ, mô hình được tiền huấn luyện trên bộ dữ liệu RealNews tốt hơn khi được áp dụng vào tác vụ trả lời câu hỏi ReCORD (một bộ dữ liệu liên quan đến tin tức) - mô hình được tiền huấn luyện trên tin tức có xu hướng hoạt động tốt hơn trong tác vụ trả lời câu hỏi về tin tức. Mô hình được tiền huấn luyện trên bộ dữ liệu Wikipedia và TBC (Tronoto book corpus) hoạt động tốt hơn trên bộ dữ liệu multiRC (một bộ dữ liệu trả lời câu hỏi bao gồm một số dữ liệu từ tiểu thuyết).</a:t>
            </a:r>
            <a:endParaRPr sz="1800">
              <a:solidFill>
                <a:schemeClr val="dk1"/>
              </a:solidFill>
              <a:latin typeface="Times New Roman"/>
              <a:ea typeface="Times New Roman"/>
              <a:cs typeface="Times New Roman"/>
              <a:sym typeface="Times New Roman"/>
            </a:endParaRPr>
          </a:p>
        </p:txBody>
      </p:sp>
      <p:pic>
        <p:nvPicPr>
          <p:cNvPr id="372" name="Google Shape;372;p24"/>
          <p:cNvPicPr preferRelativeResize="0"/>
          <p:nvPr/>
        </p:nvPicPr>
        <p:blipFill rotWithShape="1">
          <a:blip r:embed="rId3">
            <a:alphaModFix/>
          </a:blip>
          <a:srcRect b="0" l="0" r="0" t="0"/>
          <a:stretch/>
        </p:blipFill>
        <p:spPr>
          <a:xfrm>
            <a:off x="675790" y="1371483"/>
            <a:ext cx="8023710" cy="19344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3. So sánh kết quả, đánh giá</a:t>
            </a:r>
            <a:endParaRPr b="1">
              <a:solidFill>
                <a:srgbClr val="00B0F0"/>
              </a:solidFill>
              <a:latin typeface="Times New Roman"/>
              <a:ea typeface="Times New Roman"/>
              <a:cs typeface="Times New Roman"/>
              <a:sym typeface="Times New Roman"/>
            </a:endParaRPr>
          </a:p>
        </p:txBody>
      </p:sp>
      <p:sp>
        <p:nvSpPr>
          <p:cNvPr id="379" name="Google Shape;379;p25"/>
          <p:cNvSpPr/>
          <p:nvPr/>
        </p:nvSpPr>
        <p:spPr>
          <a:xfrm>
            <a:off x="603250" y="3149600"/>
            <a:ext cx="10985500" cy="313932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So sánh các chiến lược:</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Ngoài việc huấn luyện đa nhiệm, còn có các chiến lược huấn luyện khác.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Chiến lược ban đầu là huấn luyện trước trên các tác vụ </a:t>
            </a:r>
            <a:r>
              <a:rPr b="1" lang="en-US" sz="1800">
                <a:solidFill>
                  <a:schemeClr val="dk1"/>
                </a:solidFill>
                <a:latin typeface="Times New Roman"/>
                <a:ea typeface="Times New Roman"/>
                <a:cs typeface="Times New Roman"/>
                <a:sym typeface="Times New Roman"/>
              </a:rPr>
              <a:t>không giám sát và fine-tuning </a:t>
            </a:r>
            <a:r>
              <a:rPr lang="en-US" sz="1800">
                <a:solidFill>
                  <a:schemeClr val="dk1"/>
                </a:solidFill>
                <a:latin typeface="Times New Roman"/>
                <a:ea typeface="Times New Roman"/>
                <a:cs typeface="Times New Roman"/>
                <a:sym typeface="Times New Roman"/>
              </a:rPr>
              <a:t>trên từng tác vụ cụ thể.</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Một lựa chọn khác được đưa ra bởi MT-DNN là Multi-task pretraining + fine -tuning: huấn luyện trên một sự pha trộn đa nhiệm và sau đó fine-tuning trên từng tác vụ cụ thể. Chiến lược này giúp thu hẹp khoảng cách giữa huấn luyện không giám sát và fine-tuning.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Leave-one-out multi-task </a:t>
            </a:r>
            <a:r>
              <a:rPr lang="en-US" sz="1800">
                <a:solidFill>
                  <a:schemeClr val="dk1"/>
                </a:solidFill>
                <a:latin typeface="Times New Roman"/>
                <a:ea typeface="Times New Roman"/>
                <a:cs typeface="Times New Roman"/>
                <a:sym typeface="Times New Roman"/>
              </a:rPr>
              <a:t>huấn luyện là huấn luyện trên một sự pha trộn đa nhiệm và sau đó fine-tuning trên một tác vụ mà không được sử dụng trong quá trình huấn luyện. Kết quả cho thấy chiến lược này vẫn tạo ra một mô hình được huấn luyện trước khá tốt.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Lựa chọn cuối cùng là huấn luyện chỉ trên các tác </a:t>
            </a:r>
            <a:r>
              <a:rPr b="1" lang="en-US" sz="1800">
                <a:solidFill>
                  <a:schemeClr val="dk1"/>
                </a:solidFill>
                <a:latin typeface="Times New Roman"/>
                <a:ea typeface="Times New Roman"/>
                <a:cs typeface="Times New Roman"/>
                <a:sym typeface="Times New Roman"/>
              </a:rPr>
              <a:t>vụ được giám sát và fine-tuning </a:t>
            </a:r>
            <a:r>
              <a:rPr lang="en-US" sz="1800">
                <a:solidFill>
                  <a:schemeClr val="dk1"/>
                </a:solidFill>
                <a:latin typeface="Times New Roman"/>
                <a:ea typeface="Times New Roman"/>
                <a:cs typeface="Times New Roman"/>
                <a:sym typeface="Times New Roman"/>
              </a:rPr>
              <a:t>trên cùng bộ các tác vụ được giám sát, tương tự như trong lĩnh vực thị giác máy tính. Tuy nhiên, chiến lược này gây tổn hại đáng kể đến hiệu suất.</a:t>
            </a:r>
            <a:endParaRPr sz="1800">
              <a:solidFill>
                <a:schemeClr val="dk1"/>
              </a:solidFill>
              <a:latin typeface="Times New Roman"/>
              <a:ea typeface="Times New Roman"/>
              <a:cs typeface="Times New Roman"/>
              <a:sym typeface="Times New Roman"/>
            </a:endParaRPr>
          </a:p>
        </p:txBody>
      </p:sp>
      <p:pic>
        <p:nvPicPr>
          <p:cNvPr id="380" name="Google Shape;380;p25"/>
          <p:cNvPicPr preferRelativeResize="0"/>
          <p:nvPr/>
        </p:nvPicPr>
        <p:blipFill rotWithShape="1">
          <a:blip r:embed="rId3">
            <a:alphaModFix/>
          </a:blip>
          <a:srcRect b="0" l="0" r="0" t="0"/>
          <a:stretch/>
        </p:blipFill>
        <p:spPr>
          <a:xfrm>
            <a:off x="838200" y="1462087"/>
            <a:ext cx="8958542" cy="16875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4. Thư viện hỗ trợ</a:t>
            </a:r>
            <a:endParaRPr b="1">
              <a:solidFill>
                <a:srgbClr val="00B0F0"/>
              </a:solidFill>
              <a:latin typeface="Times New Roman"/>
              <a:ea typeface="Times New Roman"/>
              <a:cs typeface="Times New Roman"/>
              <a:sym typeface="Times New Roman"/>
            </a:endParaRPr>
          </a:p>
        </p:txBody>
      </p:sp>
      <p:sp>
        <p:nvSpPr>
          <p:cNvPr id="387" name="Google Shape;387;p26"/>
          <p:cNvSpPr/>
          <p:nvPr/>
        </p:nvSpPr>
        <p:spPr>
          <a:xfrm>
            <a:off x="603250" y="4076700"/>
            <a:ext cx="10985500" cy="369332"/>
          </a:xfrm>
          <a:prstGeom prst="rect">
            <a:avLst/>
          </a:prstGeom>
          <a:noFill/>
          <a:ln>
            <a:noFill/>
          </a:ln>
        </p:spPr>
        <p:txBody>
          <a:bodyPr anchorCtr="0" anchor="t" bIns="45700" lIns="91425" spcFirstLastPara="1" rIns="91425" wrap="square" tIns="45700">
            <a:spAutoFit/>
          </a:bodyPr>
          <a:lstStyle/>
          <a:p>
            <a:pPr indent="-171450" lvl="0" marL="28575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pic>
        <p:nvPicPr>
          <p:cNvPr id="388" name="Google Shape;388;p26"/>
          <p:cNvPicPr preferRelativeResize="0"/>
          <p:nvPr/>
        </p:nvPicPr>
        <p:blipFill rotWithShape="1">
          <a:blip r:embed="rId3">
            <a:alphaModFix/>
          </a:blip>
          <a:srcRect b="0" l="0" r="0" t="0"/>
          <a:stretch/>
        </p:blipFill>
        <p:spPr>
          <a:xfrm>
            <a:off x="603250" y="1492098"/>
            <a:ext cx="6154009" cy="2172003"/>
          </a:xfrm>
          <a:prstGeom prst="rect">
            <a:avLst/>
          </a:prstGeom>
          <a:noFill/>
          <a:ln>
            <a:noFill/>
          </a:ln>
        </p:spPr>
      </p:pic>
      <p:sp>
        <p:nvSpPr>
          <p:cNvPr id="389" name="Google Shape;389;p26"/>
          <p:cNvSpPr txBox="1"/>
          <p:nvPr/>
        </p:nvSpPr>
        <p:spPr>
          <a:xfrm>
            <a:off x="749300" y="3949700"/>
            <a:ext cx="87376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Sử dụng mô hình Pre-trained T5 ở thư viện Hugging face: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https://huggingface.co/docs/transformers/model_doc/t5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Hugging face hỗ trợ đầy đủ 5 kích thước model như bài báo giới thiệu như hình trên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5. Tài liệu tham khảo</a:t>
            </a:r>
            <a:endParaRPr b="1">
              <a:solidFill>
                <a:srgbClr val="00B0F0"/>
              </a:solidFill>
              <a:latin typeface="Times New Roman"/>
              <a:ea typeface="Times New Roman"/>
              <a:cs typeface="Times New Roman"/>
              <a:sym typeface="Times New Roman"/>
            </a:endParaRPr>
          </a:p>
        </p:txBody>
      </p:sp>
      <p:sp>
        <p:nvSpPr>
          <p:cNvPr id="396" name="Google Shape;396;p28"/>
          <p:cNvSpPr/>
          <p:nvPr/>
        </p:nvSpPr>
        <p:spPr>
          <a:xfrm>
            <a:off x="603250" y="4076700"/>
            <a:ext cx="10985500" cy="369332"/>
          </a:xfrm>
          <a:prstGeom prst="rect">
            <a:avLst/>
          </a:prstGeom>
          <a:noFill/>
          <a:ln>
            <a:noFill/>
          </a:ln>
        </p:spPr>
        <p:txBody>
          <a:bodyPr anchorCtr="0" anchor="t" bIns="45700" lIns="91425" spcFirstLastPara="1" rIns="91425" wrap="square" tIns="45700">
            <a:spAutoFit/>
          </a:bodyPr>
          <a:lstStyle/>
          <a:p>
            <a:pPr indent="-171450" lvl="0" marL="285750" marR="0" rtl="0" algn="just">
              <a:spcBef>
                <a:spcPts val="0"/>
              </a:spcBef>
              <a:spcAft>
                <a:spcPts val="0"/>
              </a:spcAft>
              <a:buClr>
                <a:schemeClr val="dk1"/>
              </a:buClr>
              <a:buSzPts val="1800"/>
              <a:buFont typeface="Calibri"/>
              <a:buNone/>
            </a:pPr>
            <a:r>
              <a:t/>
            </a:r>
            <a:endParaRPr sz="1800">
              <a:solidFill>
                <a:schemeClr val="dk1"/>
              </a:solidFill>
              <a:latin typeface="Times New Roman"/>
              <a:ea typeface="Times New Roman"/>
              <a:cs typeface="Times New Roman"/>
              <a:sym typeface="Times New Roman"/>
            </a:endParaRPr>
          </a:p>
        </p:txBody>
      </p:sp>
      <p:sp>
        <p:nvSpPr>
          <p:cNvPr id="397" name="Google Shape;397;p28"/>
          <p:cNvSpPr txBox="1"/>
          <p:nvPr/>
        </p:nvSpPr>
        <p:spPr>
          <a:xfrm>
            <a:off x="977900" y="1968500"/>
            <a:ext cx="8737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https://arxiv.org/pdf/1910.10683.pdf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https://medium.com/analytics-vidhya/t5-a-detailed-explanation-a0ac9bc53e51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youtube.com/watch?v=eKqWC577WlI&amp;list=UUEqgmyWChwvt6MFGGlmUQCQ&amp;index=5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https://huggingface.co/docs/transformers/model_doc/t5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119" name="Google Shape;119;p3"/>
          <p:cNvSpPr txBox="1"/>
          <p:nvPr/>
        </p:nvSpPr>
        <p:spPr>
          <a:xfrm>
            <a:off x="953588" y="1515291"/>
            <a:ext cx="1056785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Trong vài năm qua, học tập chuyển giao đã dẫn đến một làn sóng mới về kết quả tiên tiến nhất trong xử lý ngôn ngữ tự nhiên (NLP). Hiệu quả của việc học chuyển đổi đến từ việc </a:t>
            </a:r>
            <a:r>
              <a:rPr b="1" lang="en-US" sz="1800">
                <a:solidFill>
                  <a:srgbClr val="C00000"/>
                </a:solidFill>
                <a:latin typeface="Calibri"/>
                <a:ea typeface="Calibri"/>
                <a:cs typeface="Calibri"/>
                <a:sym typeface="Calibri"/>
              </a:rPr>
              <a:t>đào tạo trước </a:t>
            </a:r>
            <a:r>
              <a:rPr b="1" lang="en-US" sz="1800">
                <a:solidFill>
                  <a:srgbClr val="C00000"/>
                </a:solidFill>
                <a:latin typeface="Times New Roman"/>
                <a:ea typeface="Times New Roman"/>
                <a:cs typeface="Times New Roman"/>
                <a:sym typeface="Times New Roman"/>
              </a:rPr>
              <a:t>(pre-training) </a:t>
            </a:r>
            <a:r>
              <a:rPr b="1" lang="en-US" sz="1800">
                <a:solidFill>
                  <a:srgbClr val="C00000"/>
                </a:solidFill>
                <a:latin typeface="Calibri"/>
                <a:ea typeface="Calibri"/>
                <a:cs typeface="Calibri"/>
                <a:sym typeface="Calibri"/>
              </a:rPr>
              <a:t>một mô hình trên dữ liệu văn bản không được gắn nhãn</a:t>
            </a:r>
            <a:r>
              <a:rPr lang="en-US" sz="1800">
                <a:solidFill>
                  <a:srgbClr val="C00000"/>
                </a:solidFill>
                <a:latin typeface="Calibri"/>
                <a:ea typeface="Calibri"/>
                <a:cs typeface="Calibri"/>
                <a:sym typeface="Calibri"/>
              </a:rPr>
              <a:t> </a:t>
            </a:r>
            <a:r>
              <a:rPr lang="en-US" sz="1800">
                <a:solidFill>
                  <a:schemeClr val="dk1"/>
                </a:solidFill>
                <a:latin typeface="Calibri"/>
                <a:ea typeface="Calibri"/>
                <a:cs typeface="Calibri"/>
                <a:sym typeface="Calibri"/>
              </a:rPr>
              <a:t>có sẵn với một nhiệm vụ </a:t>
            </a:r>
            <a:r>
              <a:rPr b="1" lang="en-US" sz="1800">
                <a:solidFill>
                  <a:schemeClr val="dk1"/>
                </a:solidFill>
                <a:latin typeface="Calibri"/>
                <a:ea typeface="Calibri"/>
                <a:cs typeface="Calibri"/>
                <a:sym typeface="Calibri"/>
              </a:rPr>
              <a:t>tự giám sát</a:t>
            </a:r>
            <a:r>
              <a:rPr lang="en-US" sz="1800">
                <a:solidFill>
                  <a:schemeClr val="dk1"/>
                </a:solidFill>
                <a:latin typeface="Calibri"/>
                <a:ea typeface="Calibri"/>
                <a:cs typeface="Calibri"/>
                <a:sym typeface="Calibri"/>
              </a:rPr>
              <a:t>, chẳng hạn như lập mô hình ngôn ngữ hoặc điền từ còn thiếu. Sau đó, mô hình có thể được </a:t>
            </a:r>
            <a:r>
              <a:rPr b="1" lang="en-US" sz="1800">
                <a:solidFill>
                  <a:schemeClr val="accent2"/>
                </a:solidFill>
                <a:latin typeface="Calibri"/>
                <a:ea typeface="Calibri"/>
                <a:cs typeface="Calibri"/>
                <a:sym typeface="Calibri"/>
              </a:rPr>
              <a:t>tinh chỉnh </a:t>
            </a:r>
            <a:r>
              <a:rPr b="1" lang="en-US" sz="1800">
                <a:solidFill>
                  <a:schemeClr val="accent2"/>
                </a:solidFill>
                <a:latin typeface="Times New Roman"/>
                <a:ea typeface="Times New Roman"/>
                <a:cs typeface="Times New Roman"/>
                <a:sym typeface="Times New Roman"/>
              </a:rPr>
              <a:t>(fine-tune)</a:t>
            </a:r>
            <a:r>
              <a:rPr b="1" lang="en-US" sz="1800">
                <a:solidFill>
                  <a:schemeClr val="accent2"/>
                </a:solidFill>
                <a:latin typeface="Calibri"/>
                <a:ea typeface="Calibri"/>
                <a:cs typeface="Calibri"/>
                <a:sym typeface="Calibri"/>
              </a:rPr>
              <a:t> </a:t>
            </a:r>
            <a:r>
              <a:rPr lang="en-US" sz="1800">
                <a:solidFill>
                  <a:schemeClr val="dk1"/>
                </a:solidFill>
                <a:latin typeface="Calibri"/>
                <a:ea typeface="Calibri"/>
                <a:cs typeface="Calibri"/>
                <a:sym typeface="Calibri"/>
              </a:rPr>
              <a:t>trên các bộ dữ liệu được gắn nhãn nhỏ hơn, thường dẫn đến hiệu suất (rất) tốt hơn so với đào tạo chỉ trên dữ liệu được gắn nhãn. </a:t>
            </a:r>
            <a:endParaRPr sz="1800">
              <a:solidFill>
                <a:schemeClr val="dk1"/>
              </a:solidFill>
              <a:latin typeface="Calibri"/>
              <a:ea typeface="Calibri"/>
              <a:cs typeface="Calibri"/>
              <a:sym typeface="Calibri"/>
            </a:endParaRPr>
          </a:p>
        </p:txBody>
      </p:sp>
      <p:sp>
        <p:nvSpPr>
          <p:cNvPr id="120" name="Google Shape;120;p3"/>
          <p:cNvSpPr txBox="1"/>
          <p:nvPr/>
        </p:nvSpPr>
        <p:spPr>
          <a:xfrm>
            <a:off x="194853" y="2900286"/>
            <a:ext cx="1752600" cy="369332"/>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Fine-tune</a:t>
            </a:r>
            <a:endParaRPr sz="1800">
              <a:solidFill>
                <a:schemeClr val="dk1"/>
              </a:solidFill>
              <a:latin typeface="Calibri"/>
              <a:ea typeface="Calibri"/>
              <a:cs typeface="Calibri"/>
              <a:sym typeface="Calibri"/>
            </a:endParaRPr>
          </a:p>
        </p:txBody>
      </p:sp>
      <p:sp>
        <p:nvSpPr>
          <p:cNvPr id="121" name="Google Shape;121;p3"/>
          <p:cNvSpPr txBox="1"/>
          <p:nvPr/>
        </p:nvSpPr>
        <p:spPr>
          <a:xfrm>
            <a:off x="2945675" y="3686810"/>
            <a:ext cx="1293222" cy="369332"/>
          </a:xfrm>
          <a:prstGeom prst="rect">
            <a:avLst/>
          </a:prstGeom>
          <a:noFill/>
          <a:ln cap="flat" cmpd="sng" w="28575">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Model</a:t>
            </a:r>
            <a:endParaRPr sz="1800">
              <a:solidFill>
                <a:schemeClr val="dk1"/>
              </a:solidFill>
              <a:latin typeface="Times New Roman"/>
              <a:ea typeface="Times New Roman"/>
              <a:cs typeface="Times New Roman"/>
              <a:sym typeface="Times New Roman"/>
            </a:endParaRPr>
          </a:p>
        </p:txBody>
      </p:sp>
      <p:sp>
        <p:nvSpPr>
          <p:cNvPr id="122" name="Google Shape;122;p3"/>
          <p:cNvSpPr txBox="1"/>
          <p:nvPr/>
        </p:nvSpPr>
        <p:spPr>
          <a:xfrm>
            <a:off x="5094512" y="3675809"/>
            <a:ext cx="15022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Predict</a:t>
            </a:r>
            <a:endParaRPr sz="1800">
              <a:solidFill>
                <a:schemeClr val="dk1"/>
              </a:solidFill>
              <a:latin typeface="Times New Roman"/>
              <a:ea typeface="Times New Roman"/>
              <a:cs typeface="Times New Roman"/>
              <a:sym typeface="Times New Roman"/>
            </a:endParaRPr>
          </a:p>
        </p:txBody>
      </p:sp>
      <p:graphicFrame>
        <p:nvGraphicFramePr>
          <p:cNvPr id="123" name="Google Shape;123;p3"/>
          <p:cNvGraphicFramePr/>
          <p:nvPr/>
        </p:nvGraphicFramePr>
        <p:xfrm>
          <a:off x="555897" y="3361951"/>
          <a:ext cx="3000000" cy="3000000"/>
        </p:xfrm>
        <a:graphic>
          <a:graphicData uri="http://schemas.openxmlformats.org/drawingml/2006/table">
            <a:tbl>
              <a:tblPr bandRow="1" firstRow="1">
                <a:noFill/>
                <a:tableStyleId>{116ED183-DDF2-4E11-8037-C2AEBD7C9F44}</a:tableStyleId>
              </a:tblPr>
              <a:tblGrid>
                <a:gridCol w="257625"/>
                <a:gridCol w="257625"/>
              </a:tblGrid>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124" name="Google Shape;124;p3"/>
          <p:cNvGraphicFramePr/>
          <p:nvPr/>
        </p:nvGraphicFramePr>
        <p:xfrm>
          <a:off x="555897" y="4876091"/>
          <a:ext cx="3000000" cy="3000000"/>
        </p:xfrm>
        <a:graphic>
          <a:graphicData uri="http://schemas.openxmlformats.org/drawingml/2006/table">
            <a:tbl>
              <a:tblPr bandRow="1" firstRow="1">
                <a:noFill/>
                <a:tableStyleId>{4AA50D5C-ED4E-4B61-B401-60DF4DF391C3}</a:tableStyleId>
              </a:tblPr>
              <a:tblGrid>
                <a:gridCol w="257625"/>
                <a:gridCol w="257625"/>
              </a:tblGrid>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125" name="Google Shape;125;p3"/>
          <p:cNvSpPr txBox="1"/>
          <p:nvPr/>
        </p:nvSpPr>
        <p:spPr>
          <a:xfrm>
            <a:off x="2935878" y="5240065"/>
            <a:ext cx="1293222" cy="369332"/>
          </a:xfrm>
          <a:prstGeom prst="rect">
            <a:avLst/>
          </a:prstGeom>
          <a:noFill/>
          <a:ln cap="flat" cmpd="sng" w="28575">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Model</a:t>
            </a:r>
            <a:endParaRPr sz="1800">
              <a:solidFill>
                <a:schemeClr val="dk1"/>
              </a:solidFill>
              <a:latin typeface="Times New Roman"/>
              <a:ea typeface="Times New Roman"/>
              <a:cs typeface="Times New Roman"/>
              <a:sym typeface="Times New Roman"/>
            </a:endParaRPr>
          </a:p>
        </p:txBody>
      </p:sp>
      <p:sp>
        <p:nvSpPr>
          <p:cNvPr id="126" name="Google Shape;126;p3"/>
          <p:cNvSpPr txBox="1"/>
          <p:nvPr/>
        </p:nvSpPr>
        <p:spPr>
          <a:xfrm>
            <a:off x="5264329" y="5240065"/>
            <a:ext cx="15022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Predict</a:t>
            </a:r>
            <a:endParaRPr sz="1800">
              <a:solidFill>
                <a:schemeClr val="dk1"/>
              </a:solidFill>
              <a:latin typeface="Times New Roman"/>
              <a:ea typeface="Times New Roman"/>
              <a:cs typeface="Times New Roman"/>
              <a:sym typeface="Times New Roman"/>
            </a:endParaRPr>
          </a:p>
        </p:txBody>
      </p:sp>
      <p:sp>
        <p:nvSpPr>
          <p:cNvPr id="127" name="Google Shape;127;p3"/>
          <p:cNvSpPr/>
          <p:nvPr/>
        </p:nvSpPr>
        <p:spPr>
          <a:xfrm>
            <a:off x="3275511" y="4356402"/>
            <a:ext cx="613955" cy="548567"/>
          </a:xfrm>
          <a:prstGeom prst="down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3"/>
          <p:cNvSpPr txBox="1"/>
          <p:nvPr/>
        </p:nvSpPr>
        <p:spPr>
          <a:xfrm>
            <a:off x="4130037" y="4345052"/>
            <a:ext cx="303384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Fine-tune same model on Downstream task</a:t>
            </a:r>
            <a:endParaRPr sz="1500">
              <a:solidFill>
                <a:schemeClr val="dk1"/>
              </a:solidFill>
              <a:latin typeface="Times New Roman"/>
              <a:ea typeface="Times New Roman"/>
              <a:cs typeface="Times New Roman"/>
              <a:sym typeface="Times New Roman"/>
            </a:endParaRPr>
          </a:p>
        </p:txBody>
      </p:sp>
      <p:cxnSp>
        <p:nvCxnSpPr>
          <p:cNvPr id="129" name="Google Shape;129;p3"/>
          <p:cNvCxnSpPr>
            <a:endCxn id="121" idx="1"/>
          </p:cNvCxnSpPr>
          <p:nvPr/>
        </p:nvCxnSpPr>
        <p:spPr>
          <a:xfrm>
            <a:off x="1071275" y="3871476"/>
            <a:ext cx="187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0" name="Google Shape;130;p3"/>
          <p:cNvCxnSpPr>
            <a:endCxn id="125" idx="1"/>
          </p:cNvCxnSpPr>
          <p:nvPr/>
        </p:nvCxnSpPr>
        <p:spPr>
          <a:xfrm>
            <a:off x="1071078" y="5424731"/>
            <a:ext cx="1864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1" name="Google Shape;131;p3"/>
          <p:cNvCxnSpPr>
            <a:stCxn id="121" idx="3"/>
            <a:endCxn id="122" idx="1"/>
          </p:cNvCxnSpPr>
          <p:nvPr/>
        </p:nvCxnSpPr>
        <p:spPr>
          <a:xfrm flipH="1" rot="10800000">
            <a:off x="4238897" y="3860376"/>
            <a:ext cx="855600" cy="11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2" name="Google Shape;132;p3"/>
          <p:cNvCxnSpPr>
            <a:stCxn id="125" idx="3"/>
            <a:endCxn id="126" idx="1"/>
          </p:cNvCxnSpPr>
          <p:nvPr/>
        </p:nvCxnSpPr>
        <p:spPr>
          <a:xfrm>
            <a:off x="4229100" y="5424731"/>
            <a:ext cx="1035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3" name="Google Shape;133;p3"/>
          <p:cNvCxnSpPr/>
          <p:nvPr/>
        </p:nvCxnSpPr>
        <p:spPr>
          <a:xfrm>
            <a:off x="6348549" y="3084952"/>
            <a:ext cx="0" cy="3564042"/>
          </a:xfrm>
          <a:prstGeom prst="straightConnector1">
            <a:avLst/>
          </a:prstGeom>
          <a:noFill/>
          <a:ln cap="flat" cmpd="sng" w="9525">
            <a:solidFill>
              <a:schemeClr val="accent1"/>
            </a:solidFill>
            <a:prstDash val="solid"/>
            <a:miter lim="800000"/>
            <a:headEnd len="sm" w="sm" type="none"/>
            <a:tailEnd len="sm" w="sm" type="none"/>
          </a:ln>
        </p:spPr>
      </p:cxnSp>
      <p:sp>
        <p:nvSpPr>
          <p:cNvPr id="134" name="Google Shape;134;p3"/>
          <p:cNvSpPr txBox="1"/>
          <p:nvPr/>
        </p:nvSpPr>
        <p:spPr>
          <a:xfrm>
            <a:off x="6556470" y="3069689"/>
            <a:ext cx="2499354" cy="369332"/>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Fine-tune: adding a layer</a:t>
            </a:r>
            <a:endParaRPr sz="1800">
              <a:solidFill>
                <a:schemeClr val="dk1"/>
              </a:solidFill>
              <a:latin typeface="Calibri"/>
              <a:ea typeface="Calibri"/>
              <a:cs typeface="Calibri"/>
              <a:sym typeface="Calibri"/>
            </a:endParaRPr>
          </a:p>
        </p:txBody>
      </p:sp>
      <p:sp>
        <p:nvSpPr>
          <p:cNvPr id="135" name="Google Shape;135;p3"/>
          <p:cNvSpPr/>
          <p:nvPr/>
        </p:nvSpPr>
        <p:spPr>
          <a:xfrm>
            <a:off x="6556470" y="3675809"/>
            <a:ext cx="1124490" cy="90925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Movie</a:t>
            </a:r>
            <a:endParaRPr sz="1800">
              <a:solidFill>
                <a:schemeClr val="dk1"/>
              </a:solidFill>
              <a:latin typeface="Calibri"/>
              <a:ea typeface="Calibri"/>
              <a:cs typeface="Calibri"/>
              <a:sym typeface="Calibri"/>
            </a:endParaRPr>
          </a:p>
        </p:txBody>
      </p:sp>
      <p:sp>
        <p:nvSpPr>
          <p:cNvPr id="136" name="Google Shape;136;p3"/>
          <p:cNvSpPr/>
          <p:nvPr/>
        </p:nvSpPr>
        <p:spPr>
          <a:xfrm>
            <a:off x="8706392" y="3695591"/>
            <a:ext cx="1913707" cy="894387"/>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7" name="Google Shape;137;p3"/>
          <p:cNvCxnSpPr>
            <a:stCxn id="135" idx="6"/>
            <a:endCxn id="136" idx="1"/>
          </p:cNvCxnSpPr>
          <p:nvPr/>
        </p:nvCxnSpPr>
        <p:spPr>
          <a:xfrm>
            <a:off x="7680960" y="4130436"/>
            <a:ext cx="1025400" cy="12300"/>
          </a:xfrm>
          <a:prstGeom prst="straightConnector1">
            <a:avLst/>
          </a:prstGeom>
          <a:noFill/>
          <a:ln cap="flat" cmpd="sng" w="9525">
            <a:solidFill>
              <a:srgbClr val="FFC000"/>
            </a:solidFill>
            <a:prstDash val="solid"/>
            <a:miter lim="800000"/>
            <a:headEnd len="sm" w="sm" type="none"/>
            <a:tailEnd len="med" w="med" type="triangle"/>
          </a:ln>
        </p:spPr>
      </p:cxnSp>
      <p:grpSp>
        <p:nvGrpSpPr>
          <p:cNvPr id="138" name="Google Shape;138;p3"/>
          <p:cNvGrpSpPr/>
          <p:nvPr/>
        </p:nvGrpSpPr>
        <p:grpSpPr>
          <a:xfrm>
            <a:off x="8830508" y="4001992"/>
            <a:ext cx="685785" cy="341016"/>
            <a:chOff x="7452356" y="4899049"/>
            <a:chExt cx="685785" cy="341016"/>
          </a:xfrm>
        </p:grpSpPr>
        <p:sp>
          <p:nvSpPr>
            <p:cNvPr id="139" name="Google Shape;139;p3"/>
            <p:cNvSpPr/>
            <p:nvPr/>
          </p:nvSpPr>
          <p:spPr>
            <a:xfrm>
              <a:off x="7452356" y="4899050"/>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3"/>
            <p:cNvSpPr/>
            <p:nvPr/>
          </p:nvSpPr>
          <p:spPr>
            <a:xfrm>
              <a:off x="7720133" y="4899050"/>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3"/>
            <p:cNvSpPr/>
            <p:nvPr/>
          </p:nvSpPr>
          <p:spPr>
            <a:xfrm>
              <a:off x="7987910" y="4899049"/>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 name="Google Shape;142;p3"/>
          <p:cNvSpPr txBox="1"/>
          <p:nvPr/>
        </p:nvSpPr>
        <p:spPr>
          <a:xfrm>
            <a:off x="9589219" y="3987070"/>
            <a:ext cx="4833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nvGrpSpPr>
          <p:cNvPr id="143" name="Google Shape;143;p3"/>
          <p:cNvGrpSpPr/>
          <p:nvPr/>
        </p:nvGrpSpPr>
        <p:grpSpPr>
          <a:xfrm>
            <a:off x="8918131" y="3995799"/>
            <a:ext cx="610669" cy="292388"/>
            <a:chOff x="7240108" y="5093871"/>
            <a:chExt cx="610669" cy="292388"/>
          </a:xfrm>
        </p:grpSpPr>
        <p:sp>
          <p:nvSpPr>
            <p:cNvPr id="144" name="Google Shape;144;p3"/>
            <p:cNvSpPr txBox="1"/>
            <p:nvPr/>
          </p:nvSpPr>
          <p:spPr>
            <a:xfrm>
              <a:off x="7240108" y="5093871"/>
              <a:ext cx="3396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p:txBody>
        </p:sp>
        <p:sp>
          <p:nvSpPr>
            <p:cNvPr id="145" name="Google Shape;145;p3"/>
            <p:cNvSpPr txBox="1"/>
            <p:nvPr/>
          </p:nvSpPr>
          <p:spPr>
            <a:xfrm>
              <a:off x="7511143" y="5093871"/>
              <a:ext cx="3396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p:txBody>
        </p:sp>
      </p:grpSp>
      <p:grpSp>
        <p:nvGrpSpPr>
          <p:cNvPr id="146" name="Google Shape;146;p3"/>
          <p:cNvGrpSpPr/>
          <p:nvPr/>
        </p:nvGrpSpPr>
        <p:grpSpPr>
          <a:xfrm>
            <a:off x="10078724" y="3843040"/>
            <a:ext cx="447249" cy="616191"/>
            <a:chOff x="8280494" y="5125353"/>
            <a:chExt cx="1085567" cy="1406076"/>
          </a:xfrm>
        </p:grpSpPr>
        <p:sp>
          <p:nvSpPr>
            <p:cNvPr id="147" name="Google Shape;147;p3"/>
            <p:cNvSpPr/>
            <p:nvPr/>
          </p:nvSpPr>
          <p:spPr>
            <a:xfrm>
              <a:off x="8280494" y="5125353"/>
              <a:ext cx="1085567" cy="1406076"/>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3"/>
            <p:cNvSpPr/>
            <p:nvPr/>
          </p:nvSpPr>
          <p:spPr>
            <a:xfrm>
              <a:off x="8630196" y="5281393"/>
              <a:ext cx="425628" cy="46626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3"/>
            <p:cNvSpPr/>
            <p:nvPr/>
          </p:nvSpPr>
          <p:spPr>
            <a:xfrm>
              <a:off x="8623689" y="5955948"/>
              <a:ext cx="425628" cy="46626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0" name="Google Shape;150;p3"/>
          <p:cNvCxnSpPr>
            <a:stCxn id="148" idx="6"/>
          </p:cNvCxnSpPr>
          <p:nvPr/>
        </p:nvCxnSpPr>
        <p:spPr>
          <a:xfrm flipH="1" rot="10800000">
            <a:off x="10398157" y="4009389"/>
            <a:ext cx="430500" cy="4200"/>
          </a:xfrm>
          <a:prstGeom prst="straightConnector1">
            <a:avLst/>
          </a:prstGeom>
          <a:noFill/>
          <a:ln cap="flat" cmpd="sng" w="9525">
            <a:solidFill>
              <a:schemeClr val="accent1"/>
            </a:solidFill>
            <a:prstDash val="solid"/>
            <a:miter lim="800000"/>
            <a:headEnd len="sm" w="sm" type="none"/>
            <a:tailEnd len="sm" w="sm" type="none"/>
          </a:ln>
        </p:spPr>
      </p:cxnSp>
      <p:cxnSp>
        <p:nvCxnSpPr>
          <p:cNvPr id="151" name="Google Shape;151;p3"/>
          <p:cNvCxnSpPr>
            <a:stCxn id="149" idx="6"/>
          </p:cNvCxnSpPr>
          <p:nvPr/>
        </p:nvCxnSpPr>
        <p:spPr>
          <a:xfrm>
            <a:off x="10395476" y="4309202"/>
            <a:ext cx="433200" cy="0"/>
          </a:xfrm>
          <a:prstGeom prst="straightConnector1">
            <a:avLst/>
          </a:prstGeom>
          <a:noFill/>
          <a:ln cap="flat" cmpd="sng" w="9525">
            <a:solidFill>
              <a:schemeClr val="accent1"/>
            </a:solidFill>
            <a:prstDash val="solid"/>
            <a:miter lim="800000"/>
            <a:headEnd len="sm" w="sm" type="none"/>
            <a:tailEnd len="sm" w="sm" type="none"/>
          </a:ln>
        </p:spPr>
      </p:cxnSp>
      <p:sp>
        <p:nvSpPr>
          <p:cNvPr id="152" name="Google Shape;152;p3"/>
          <p:cNvSpPr/>
          <p:nvPr/>
        </p:nvSpPr>
        <p:spPr>
          <a:xfrm>
            <a:off x="10865574" y="3883835"/>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3"/>
          <p:cNvSpPr/>
          <p:nvPr/>
        </p:nvSpPr>
        <p:spPr>
          <a:xfrm>
            <a:off x="10901132" y="4207035"/>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3"/>
          <p:cNvSpPr/>
          <p:nvPr/>
        </p:nvSpPr>
        <p:spPr>
          <a:xfrm>
            <a:off x="11287939" y="4215834"/>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3"/>
          <p:cNvSpPr/>
          <p:nvPr/>
        </p:nvSpPr>
        <p:spPr>
          <a:xfrm>
            <a:off x="6518366" y="5236804"/>
            <a:ext cx="1124490" cy="909254"/>
          </a:xfrm>
          <a:prstGeom prst="ellipse">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Calibri"/>
                <a:ea typeface="Calibri"/>
                <a:cs typeface="Calibri"/>
                <a:sym typeface="Calibri"/>
              </a:rPr>
              <a:t>Course review</a:t>
            </a:r>
            <a:endParaRPr sz="1500">
              <a:solidFill>
                <a:schemeClr val="dk1"/>
              </a:solidFill>
              <a:latin typeface="Calibri"/>
              <a:ea typeface="Calibri"/>
              <a:cs typeface="Calibri"/>
              <a:sym typeface="Calibri"/>
            </a:endParaRPr>
          </a:p>
        </p:txBody>
      </p:sp>
      <p:sp>
        <p:nvSpPr>
          <p:cNvPr id="156" name="Google Shape;156;p3"/>
          <p:cNvSpPr/>
          <p:nvPr/>
        </p:nvSpPr>
        <p:spPr>
          <a:xfrm>
            <a:off x="8668288" y="5256586"/>
            <a:ext cx="1913707" cy="894387"/>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 name="Google Shape;157;p3"/>
          <p:cNvCxnSpPr>
            <a:stCxn id="155" idx="6"/>
            <a:endCxn id="156" idx="1"/>
          </p:cNvCxnSpPr>
          <p:nvPr/>
        </p:nvCxnSpPr>
        <p:spPr>
          <a:xfrm>
            <a:off x="7642856" y="5691431"/>
            <a:ext cx="1025400" cy="12300"/>
          </a:xfrm>
          <a:prstGeom prst="straightConnector1">
            <a:avLst/>
          </a:prstGeom>
          <a:noFill/>
          <a:ln cap="flat" cmpd="sng" w="9525">
            <a:solidFill>
              <a:srgbClr val="FFC000"/>
            </a:solidFill>
            <a:prstDash val="solid"/>
            <a:miter lim="800000"/>
            <a:headEnd len="sm" w="sm" type="none"/>
            <a:tailEnd len="med" w="med" type="triangle"/>
          </a:ln>
        </p:spPr>
      </p:cxnSp>
      <p:grpSp>
        <p:nvGrpSpPr>
          <p:cNvPr id="158" name="Google Shape;158;p3"/>
          <p:cNvGrpSpPr/>
          <p:nvPr/>
        </p:nvGrpSpPr>
        <p:grpSpPr>
          <a:xfrm>
            <a:off x="8792404" y="5562987"/>
            <a:ext cx="685785" cy="341016"/>
            <a:chOff x="7452356" y="4899049"/>
            <a:chExt cx="685785" cy="341016"/>
          </a:xfrm>
        </p:grpSpPr>
        <p:sp>
          <p:nvSpPr>
            <p:cNvPr id="159" name="Google Shape;159;p3"/>
            <p:cNvSpPr/>
            <p:nvPr/>
          </p:nvSpPr>
          <p:spPr>
            <a:xfrm>
              <a:off x="7452356" y="4899050"/>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3"/>
            <p:cNvSpPr/>
            <p:nvPr/>
          </p:nvSpPr>
          <p:spPr>
            <a:xfrm>
              <a:off x="7720133" y="4899050"/>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3"/>
            <p:cNvSpPr/>
            <p:nvPr/>
          </p:nvSpPr>
          <p:spPr>
            <a:xfrm>
              <a:off x="7987910" y="4899049"/>
              <a:ext cx="150231" cy="341015"/>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 name="Google Shape;162;p3"/>
          <p:cNvSpPr txBox="1"/>
          <p:nvPr/>
        </p:nvSpPr>
        <p:spPr>
          <a:xfrm>
            <a:off x="9551115" y="5548065"/>
            <a:ext cx="4833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nvGrpSpPr>
          <p:cNvPr id="163" name="Google Shape;163;p3"/>
          <p:cNvGrpSpPr/>
          <p:nvPr/>
        </p:nvGrpSpPr>
        <p:grpSpPr>
          <a:xfrm>
            <a:off x="8880027" y="5556794"/>
            <a:ext cx="610669" cy="292388"/>
            <a:chOff x="7240108" y="5093871"/>
            <a:chExt cx="610669" cy="292388"/>
          </a:xfrm>
        </p:grpSpPr>
        <p:sp>
          <p:nvSpPr>
            <p:cNvPr id="164" name="Google Shape;164;p3"/>
            <p:cNvSpPr txBox="1"/>
            <p:nvPr/>
          </p:nvSpPr>
          <p:spPr>
            <a:xfrm>
              <a:off x="7240108" y="5093871"/>
              <a:ext cx="3396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p:txBody>
        </p:sp>
        <p:sp>
          <p:nvSpPr>
            <p:cNvPr id="165" name="Google Shape;165;p3"/>
            <p:cNvSpPr txBox="1"/>
            <p:nvPr/>
          </p:nvSpPr>
          <p:spPr>
            <a:xfrm>
              <a:off x="7511143" y="5093871"/>
              <a:ext cx="33963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p:txBody>
        </p:sp>
      </p:grpSp>
      <p:sp>
        <p:nvSpPr>
          <p:cNvPr id="166" name="Google Shape;166;p3"/>
          <p:cNvSpPr/>
          <p:nvPr/>
        </p:nvSpPr>
        <p:spPr>
          <a:xfrm>
            <a:off x="10828526" y="5436101"/>
            <a:ext cx="154610" cy="20927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3"/>
          <p:cNvSpPr/>
          <p:nvPr/>
        </p:nvSpPr>
        <p:spPr>
          <a:xfrm>
            <a:off x="11023413" y="5644970"/>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3"/>
          <p:cNvSpPr/>
          <p:nvPr/>
        </p:nvSpPr>
        <p:spPr>
          <a:xfrm>
            <a:off x="11342901" y="5635582"/>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9" name="Google Shape;169;p3"/>
          <p:cNvGrpSpPr/>
          <p:nvPr/>
        </p:nvGrpSpPr>
        <p:grpSpPr>
          <a:xfrm>
            <a:off x="10030630" y="5373045"/>
            <a:ext cx="472991" cy="687841"/>
            <a:chOff x="8451669" y="117567"/>
            <a:chExt cx="737497" cy="1141154"/>
          </a:xfrm>
        </p:grpSpPr>
        <p:sp>
          <p:nvSpPr>
            <p:cNvPr id="170" name="Google Shape;170;p3"/>
            <p:cNvSpPr/>
            <p:nvPr/>
          </p:nvSpPr>
          <p:spPr>
            <a:xfrm>
              <a:off x="8451669" y="117567"/>
              <a:ext cx="737497" cy="114115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3"/>
            <p:cNvSpPr/>
            <p:nvPr/>
          </p:nvSpPr>
          <p:spPr>
            <a:xfrm>
              <a:off x="8668288" y="207929"/>
              <a:ext cx="312451" cy="290719"/>
            </a:xfrm>
            <a:prstGeom prst="ellipse">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3"/>
            <p:cNvSpPr/>
            <p:nvPr/>
          </p:nvSpPr>
          <p:spPr>
            <a:xfrm>
              <a:off x="8674844" y="541382"/>
              <a:ext cx="312451" cy="290719"/>
            </a:xfrm>
            <a:prstGeom prst="ellipse">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3"/>
            <p:cNvSpPr/>
            <p:nvPr/>
          </p:nvSpPr>
          <p:spPr>
            <a:xfrm>
              <a:off x="8668287" y="893703"/>
              <a:ext cx="312451" cy="290719"/>
            </a:xfrm>
            <a:prstGeom prst="ellipse">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 name="Google Shape;174;p3"/>
          <p:cNvCxnSpPr>
            <a:stCxn id="171" idx="6"/>
            <a:endCxn id="166" idx="1"/>
          </p:cNvCxnSpPr>
          <p:nvPr/>
        </p:nvCxnSpPr>
        <p:spPr>
          <a:xfrm>
            <a:off x="10369947" y="5515128"/>
            <a:ext cx="458700" cy="900"/>
          </a:xfrm>
          <a:prstGeom prst="straightConnector1">
            <a:avLst/>
          </a:prstGeom>
          <a:noFill/>
          <a:ln cap="flat" cmpd="sng" w="9525">
            <a:solidFill>
              <a:srgbClr val="FF0000"/>
            </a:solidFill>
            <a:prstDash val="solid"/>
            <a:miter lim="800000"/>
            <a:headEnd len="sm" w="sm" type="none"/>
            <a:tailEnd len="sm" w="sm" type="none"/>
          </a:ln>
        </p:spPr>
      </p:cxnSp>
      <p:cxnSp>
        <p:nvCxnSpPr>
          <p:cNvPr id="175" name="Google Shape;175;p3"/>
          <p:cNvCxnSpPr>
            <a:stCxn id="170" idx="3"/>
            <a:endCxn id="167" idx="1"/>
          </p:cNvCxnSpPr>
          <p:nvPr/>
        </p:nvCxnSpPr>
        <p:spPr>
          <a:xfrm>
            <a:off x="10503621" y="5716966"/>
            <a:ext cx="519900" cy="13500"/>
          </a:xfrm>
          <a:prstGeom prst="straightConnector1">
            <a:avLst/>
          </a:prstGeom>
          <a:noFill/>
          <a:ln cap="flat" cmpd="sng" w="9525">
            <a:solidFill>
              <a:srgbClr val="FF0000"/>
            </a:solidFill>
            <a:prstDash val="solid"/>
            <a:miter lim="800000"/>
            <a:headEnd len="sm" w="sm" type="none"/>
            <a:tailEnd len="sm" w="sm" type="none"/>
          </a:ln>
        </p:spPr>
      </p:cxnSp>
      <p:sp>
        <p:nvSpPr>
          <p:cNvPr id="176" name="Google Shape;176;p3"/>
          <p:cNvSpPr/>
          <p:nvPr/>
        </p:nvSpPr>
        <p:spPr>
          <a:xfrm>
            <a:off x="10794823" y="5859899"/>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3"/>
          <p:cNvSpPr/>
          <p:nvPr/>
        </p:nvSpPr>
        <p:spPr>
          <a:xfrm>
            <a:off x="11114311" y="5850511"/>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3"/>
          <p:cNvSpPr/>
          <p:nvPr/>
        </p:nvSpPr>
        <p:spPr>
          <a:xfrm>
            <a:off x="11475164" y="5868898"/>
            <a:ext cx="264526" cy="223928"/>
          </a:xfrm>
          <a:prstGeom prst="star5">
            <a:avLst>
              <a:gd fmla="val 19098" name="adj"/>
              <a:gd fmla="val 105146" name="hf"/>
              <a:gd fmla="val 110557" name="vf"/>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 name="Google Shape;179;p3"/>
          <p:cNvCxnSpPr>
            <a:stCxn id="173" idx="6"/>
            <a:endCxn id="176" idx="1"/>
          </p:cNvCxnSpPr>
          <p:nvPr/>
        </p:nvCxnSpPr>
        <p:spPr>
          <a:xfrm>
            <a:off x="10369946" y="5928485"/>
            <a:ext cx="424800" cy="16800"/>
          </a:xfrm>
          <a:prstGeom prst="straightConnector1">
            <a:avLst/>
          </a:prstGeom>
          <a:noFill/>
          <a:ln cap="flat" cmpd="sng" w="9525">
            <a:solidFill>
              <a:srgbClr val="FF0000"/>
            </a:solidFill>
            <a:prstDash val="solid"/>
            <a:miter lim="800000"/>
            <a:headEnd len="sm" w="sm" type="none"/>
            <a:tailEnd len="sm" w="sm" type="none"/>
          </a:ln>
        </p:spPr>
      </p:cxnSp>
      <p:sp>
        <p:nvSpPr>
          <p:cNvPr id="180" name="Google Shape;180;p3"/>
          <p:cNvSpPr/>
          <p:nvPr/>
        </p:nvSpPr>
        <p:spPr>
          <a:xfrm>
            <a:off x="9355169" y="4693852"/>
            <a:ext cx="613955" cy="548567"/>
          </a:xfrm>
          <a:prstGeom prst="down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186" name="Google Shape;186;p4"/>
          <p:cNvSpPr txBox="1"/>
          <p:nvPr/>
        </p:nvSpPr>
        <p:spPr>
          <a:xfrm>
            <a:off x="1056716" y="1384663"/>
            <a:ext cx="10033650"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Thành công gần đây của học chuyển đổi đã được khơi dậy vào năm 2018 bởi </a:t>
            </a:r>
            <a:r>
              <a:rPr b="1" lang="en-US" sz="2000">
                <a:solidFill>
                  <a:schemeClr val="dk1"/>
                </a:solidFill>
                <a:latin typeface="Calibri"/>
                <a:ea typeface="Calibri"/>
                <a:cs typeface="Calibri"/>
                <a:sym typeface="Calibri"/>
              </a:rPr>
              <a:t>GPT, ULMFiT, ELMo và BERT</a:t>
            </a:r>
            <a:r>
              <a:rPr lang="en-US" sz="2000">
                <a:solidFill>
                  <a:schemeClr val="dk1"/>
                </a:solidFill>
                <a:latin typeface="Calibri"/>
                <a:ea typeface="Calibri"/>
                <a:cs typeface="Calibri"/>
                <a:sym typeface="Calibri"/>
              </a:rPr>
              <a:t>, đồng thời năm 2019 chứng kiến ​​sự phát triển của rất nhiều phương pháp mới như </a:t>
            </a:r>
            <a:r>
              <a:rPr b="1" lang="en-US" sz="2000">
                <a:solidFill>
                  <a:schemeClr val="dk1"/>
                </a:solidFill>
                <a:latin typeface="Calibri"/>
                <a:ea typeface="Calibri"/>
                <a:cs typeface="Calibri"/>
                <a:sym typeface="Calibri"/>
              </a:rPr>
              <a:t>XLNet, RoBERTa, ALBERT, Reformer và MT-DNN</a:t>
            </a:r>
            <a:r>
              <a:rPr lang="en-US" sz="2000">
                <a:solidFill>
                  <a:schemeClr val="dk1"/>
                </a:solidFill>
                <a:latin typeface="Calibri"/>
                <a:ea typeface="Calibri"/>
                <a:cs typeface="Calibri"/>
                <a:sym typeface="Calibri"/>
              </a:rPr>
              <a:t>. Tốc độ tiến bộ trong lĩnh vực này đã gây khó khăn cho việc đánh giá những cải tiến nào có ý nghĩa nhất và mức độ hiệu quả của chúng khi kết hợp.</a:t>
            </a:r>
            <a:endParaRPr sz="2000">
              <a:solidFill>
                <a:schemeClr val="dk1"/>
              </a:solidFill>
              <a:latin typeface="Calibri"/>
              <a:ea typeface="Calibri"/>
              <a:cs typeface="Calibri"/>
              <a:sym typeface="Calibri"/>
            </a:endParaRPr>
          </a:p>
        </p:txBody>
      </p:sp>
      <p:pic>
        <p:nvPicPr>
          <p:cNvPr id="187" name="Google Shape;187;p4"/>
          <p:cNvPicPr preferRelativeResize="0"/>
          <p:nvPr/>
        </p:nvPicPr>
        <p:blipFill>
          <a:blip r:embed="rId3">
            <a:alphaModFix/>
          </a:blip>
          <a:stretch>
            <a:fillRect/>
          </a:stretch>
        </p:blipFill>
        <p:spPr>
          <a:xfrm>
            <a:off x="1217600" y="3455524"/>
            <a:ext cx="9416626" cy="266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193" name="Google Shape;193;p5"/>
          <p:cNvSpPr txBox="1"/>
          <p:nvPr/>
        </p:nvSpPr>
        <p:spPr>
          <a:xfrm>
            <a:off x="1056716" y="1384663"/>
            <a:ext cx="1003365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Năm 2020, google đã công bố bài báo “</a:t>
            </a:r>
            <a:r>
              <a:rPr i="1" lang="en-US" sz="2000">
                <a:solidFill>
                  <a:schemeClr val="dk1"/>
                </a:solidFill>
                <a:latin typeface="Times New Roman"/>
                <a:ea typeface="Times New Roman"/>
                <a:cs typeface="Times New Roman"/>
                <a:sym typeface="Times New Roman"/>
              </a:rPr>
              <a:t>Exploring the Limits of Transfer Learning with a Unified</a:t>
            </a:r>
            <a:endParaRPr/>
          </a:p>
          <a:p>
            <a:pPr indent="0" lvl="0" marL="0" marR="0" rtl="0" algn="just">
              <a:spcBef>
                <a:spcPts val="0"/>
              </a:spcBef>
              <a:spcAft>
                <a:spcPts val="0"/>
              </a:spcAft>
              <a:buNone/>
            </a:pPr>
            <a:r>
              <a:rPr i="1" lang="en-US" sz="2000">
                <a:solidFill>
                  <a:schemeClr val="dk1"/>
                </a:solidFill>
                <a:latin typeface="Times New Roman"/>
                <a:ea typeface="Times New Roman"/>
                <a:cs typeface="Times New Roman"/>
                <a:sym typeface="Times New Roman"/>
              </a:rPr>
              <a:t>Text-to-Text Transformer</a:t>
            </a:r>
            <a:r>
              <a:rPr lang="en-US" sz="2000">
                <a:solidFill>
                  <a:schemeClr val="dk1"/>
                </a:solidFill>
                <a:latin typeface="Times New Roman"/>
                <a:ea typeface="Times New Roman"/>
                <a:cs typeface="Times New Roman"/>
                <a:sym typeface="Times New Roman"/>
              </a:rPr>
              <a:t>” đã trình bày một cuộc khảo sát thực nghiệm quy mô lớn để xác định kỹ thuật học chuyển đổi nào hoạt động tốt nhất và áp dụng những hiểu biết sâu sắc này trên quy mô lớn để tạo ra một mô hình mới </a:t>
            </a:r>
            <a:r>
              <a:rPr b="1" lang="en-US" sz="2000">
                <a:solidFill>
                  <a:schemeClr val="dk1"/>
                </a:solidFill>
                <a:latin typeface="Times New Roman"/>
                <a:ea typeface="Times New Roman"/>
                <a:cs typeface="Times New Roman"/>
                <a:sym typeface="Times New Roman"/>
              </a:rPr>
              <a:t>Text-To-Text Transfer Transformer (T5).</a:t>
            </a:r>
            <a:endParaRPr b="1" sz="2000">
              <a:solidFill>
                <a:schemeClr val="dk1"/>
              </a:solidFill>
              <a:latin typeface="Times New Roman"/>
              <a:ea typeface="Times New Roman"/>
              <a:cs typeface="Times New Roman"/>
              <a:sym typeface="Times New Roman"/>
            </a:endParaRPr>
          </a:p>
        </p:txBody>
      </p:sp>
      <p:pic>
        <p:nvPicPr>
          <p:cNvPr id="194" name="Google Shape;194;p5"/>
          <p:cNvPicPr preferRelativeResize="0"/>
          <p:nvPr/>
        </p:nvPicPr>
        <p:blipFill>
          <a:blip r:embed="rId3">
            <a:alphaModFix/>
          </a:blip>
          <a:stretch>
            <a:fillRect/>
          </a:stretch>
        </p:blipFill>
        <p:spPr>
          <a:xfrm>
            <a:off x="1056725" y="3267425"/>
            <a:ext cx="8689425" cy="300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200" name="Google Shape;200;p6"/>
          <p:cNvSpPr txBox="1"/>
          <p:nvPr/>
        </p:nvSpPr>
        <p:spPr>
          <a:xfrm>
            <a:off x="952213" y="1593669"/>
            <a:ext cx="10033650"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202124"/>
                </a:solidFill>
                <a:latin typeface="Times New Roman"/>
                <a:ea typeface="Times New Roman"/>
                <a:cs typeface="Times New Roman"/>
                <a:sym typeface="Times New Roman"/>
              </a:rPr>
              <a:t>Google đã thực hiện khảo sát và nghiên cứu, đưa ra kết luận về các mô hình gần đây:</a:t>
            </a:r>
            <a:endParaRPr/>
          </a:p>
          <a:p>
            <a:pPr indent="-342900" lvl="0" marL="342900" marR="0" rtl="0" algn="just">
              <a:spcBef>
                <a:spcPts val="0"/>
              </a:spcBef>
              <a:spcAft>
                <a:spcPts val="0"/>
              </a:spcAft>
              <a:buClr>
                <a:srgbClr val="202124"/>
              </a:buClr>
              <a:buSzPts val="2000"/>
              <a:buFont typeface="Times New Roman"/>
              <a:buChar char="-"/>
            </a:pPr>
            <a:r>
              <a:rPr lang="en-US" sz="2000">
                <a:solidFill>
                  <a:srgbClr val="202124"/>
                </a:solidFill>
                <a:latin typeface="Times New Roman"/>
                <a:ea typeface="Times New Roman"/>
                <a:cs typeface="Times New Roman"/>
                <a:sym typeface="Times New Roman"/>
              </a:rPr>
              <a:t>Kiến trúc mô hình: encoder-decoder models thường hoạt động tốt hơn các mô hình ngôn ngữ “decoder – only";</a:t>
            </a:r>
            <a:endParaRPr sz="2000">
              <a:solidFill>
                <a:srgbClr val="202124"/>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Pre-training objectives: mô hình được đào tạo để khôi phục các từ bị thiếu trong đầu vào, hoạt động tốt nhất và yếu tố quan trọng nhất là chi phí tính toán;</a:t>
            </a:r>
            <a:endParaRPr/>
          </a:p>
          <a:p>
            <a:pPr indent="-342900" lvl="0" marL="34290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Unlabeled datasets: việc đào tạo trước trên các bộ dữ liệu nhỏ hơn có thể dẫn đến overfitting.</a:t>
            </a:r>
            <a:endParaRPr/>
          </a:p>
          <a:p>
            <a:pPr indent="-342900" lvl="0" marL="34290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Chiến lược đào tạo: học đa nhiệm (multitask learning) có thể tiệm cận với kết quả của phương pháp pre-train-then-fine-tune, tuy nhiên việc lựa chọn tần suất đào tạo mô hình trên mỗi nhiệm vụ là rất quan trọng.</a:t>
            </a:r>
            <a:endParaRPr sz="20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Chia tỷ lệ: so sánh việc tăng quy mô kích thước mô hình, thời gian đào tạo và số lượng mô hình tập hợp để xác định cách sử dụng hiệu quả nhất sức mạnh tính toán cố định.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207" name="Google Shape;207;p7"/>
          <p:cNvSpPr txBox="1"/>
          <p:nvPr/>
        </p:nvSpPr>
        <p:spPr>
          <a:xfrm>
            <a:off x="953588" y="1515291"/>
            <a:ext cx="302697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Model pretraining three ways:</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Decoders</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Encoders</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Decoders - Encoders</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8" name="Google Shape;208;p7"/>
          <p:cNvPicPr preferRelativeResize="0"/>
          <p:nvPr/>
        </p:nvPicPr>
        <p:blipFill rotWithShape="1">
          <a:blip r:embed="rId3">
            <a:alphaModFix/>
          </a:blip>
          <a:srcRect b="0" l="0" r="0" t="0"/>
          <a:stretch/>
        </p:blipFill>
        <p:spPr>
          <a:xfrm>
            <a:off x="3980565" y="1357023"/>
            <a:ext cx="2924583" cy="4143953"/>
          </a:xfrm>
          <a:prstGeom prst="rect">
            <a:avLst/>
          </a:prstGeom>
          <a:noFill/>
          <a:ln>
            <a:noFill/>
          </a:ln>
        </p:spPr>
      </p:pic>
      <p:sp>
        <p:nvSpPr>
          <p:cNvPr id="209" name="Google Shape;209;p7"/>
          <p:cNvSpPr txBox="1"/>
          <p:nvPr/>
        </p:nvSpPr>
        <p:spPr>
          <a:xfrm>
            <a:off x="7122930" y="773056"/>
            <a:ext cx="491163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GPT-2, GPT-3, LaMDA,…</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Mô hình ngôn ngữ </a:t>
            </a:r>
            <a:endParaRPr/>
          </a:p>
          <a:p>
            <a:pPr indent="-285750" lvl="0" marL="28575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Không thể điều kiện cho các từ trong tương lai khi tạo ra văn bản vì chúng không biết được các từ sẽ xuất hiện sau đó trong câu. Chúng chỉ có thể dự đoán từ tiếp theo dựa trên các từ đã xuất hiện trước đó trong câu. </a:t>
            </a:r>
            <a:endParaRPr sz="1800">
              <a:solidFill>
                <a:schemeClr val="dk1"/>
              </a:solidFill>
              <a:latin typeface="Times New Roman"/>
              <a:ea typeface="Times New Roman"/>
              <a:cs typeface="Times New Roman"/>
              <a:sym typeface="Times New Roman"/>
            </a:endParaRPr>
          </a:p>
        </p:txBody>
      </p:sp>
      <p:sp>
        <p:nvSpPr>
          <p:cNvPr id="210" name="Google Shape;210;p7"/>
          <p:cNvSpPr txBox="1"/>
          <p:nvPr/>
        </p:nvSpPr>
        <p:spPr>
          <a:xfrm>
            <a:off x="7122929" y="2804381"/>
            <a:ext cx="491163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BERT và các biến thể,…</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Nhận bối cảnh hai chiều -  xem xét các từ xuất hiện trước và sau từ hiện tại để suy luận về ý nghĩa của từ đó. 🡺 các mô hình này có khả năng điều kiện cho các từ trong tương lai khi tạo ra văn bản.</a:t>
            </a:r>
            <a:endParaRPr sz="1800">
              <a:solidFill>
                <a:schemeClr val="dk1"/>
              </a:solidFill>
              <a:latin typeface="Times New Roman"/>
              <a:ea typeface="Times New Roman"/>
              <a:cs typeface="Times New Roman"/>
              <a:sym typeface="Times New Roman"/>
            </a:endParaRPr>
          </a:p>
        </p:txBody>
      </p:sp>
      <p:sp>
        <p:nvSpPr>
          <p:cNvPr id="211" name="Google Shape;211;p7"/>
          <p:cNvSpPr txBox="1"/>
          <p:nvPr/>
        </p:nvSpPr>
        <p:spPr>
          <a:xfrm>
            <a:off x="7122929" y="4651040"/>
            <a:ext cx="49116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Transformer, T5, Meena</a:t>
            </a:r>
            <a:endParaRPr b="1" sz="1800">
              <a:solidFill>
                <a:schemeClr val="dk1"/>
              </a:solidFill>
              <a:latin typeface="Times New Roman"/>
              <a:ea typeface="Times New Roman"/>
              <a:cs typeface="Times New Roman"/>
              <a:sym typeface="Times New Roman"/>
            </a:endParaRPr>
          </a:p>
        </p:txBody>
      </p:sp>
      <p:sp>
        <p:nvSpPr>
          <p:cNvPr id="212" name="Google Shape;212;p7">
            <a:hlinkClick r:id="rId4"/>
          </p:cNvPr>
          <p:cNvSpPr txBox="1"/>
          <p:nvPr/>
        </p:nvSpPr>
        <p:spPr>
          <a:xfrm>
            <a:off x="3666307" y="5659244"/>
            <a:ext cx="4119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cs224n-2022-lecture10-pretraining.pdf</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1. Giới thiệu</a:t>
            </a:r>
            <a:endParaRPr b="1">
              <a:solidFill>
                <a:srgbClr val="00B0F0"/>
              </a:solidFill>
              <a:latin typeface="Times New Roman"/>
              <a:ea typeface="Times New Roman"/>
              <a:cs typeface="Times New Roman"/>
              <a:sym typeface="Times New Roman"/>
            </a:endParaRPr>
          </a:p>
        </p:txBody>
      </p:sp>
      <p:sp>
        <p:nvSpPr>
          <p:cNvPr id="218" name="Google Shape;218;p8"/>
          <p:cNvSpPr txBox="1"/>
          <p:nvPr/>
        </p:nvSpPr>
        <p:spPr>
          <a:xfrm>
            <a:off x="304801" y="1463041"/>
            <a:ext cx="11887199" cy="47089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202124"/>
                </a:solidFill>
                <a:latin typeface="Times New Roman"/>
                <a:ea typeface="Times New Roman"/>
                <a:cs typeface="Times New Roman"/>
                <a:sym typeface="Times New Roman"/>
              </a:rPr>
              <a:t>Tại sao nên lựa chọn T5?</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T5 model là một trong những mô hình NLP tiên tiến nhất hiện nay vì nó có những ưu điểm vượt trội như sau:</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1. Tính linh hoạt: T5 model có khả năng thực hiện nhiều tác vụ NLP khác nhau bằng cách sử dụng một kiến trúc chung. Điều này giúp tiết kiệm thời gian và chi phí khi xây dựng các mô hình riêng cho từng tác vụ.</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2. Hiệu suất cao: T5 model có kích thước lớn và được đào tạo trên các bộ dữ liệu rộng lớn và đa dạng, cho phép nó đạt được hiệu suất cao trên nhiều tác vụ NLP khác nhau.</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3. Khả năng tự động hóa: T5 model có khả năng tự động hóa quá trình xử lý văn bản và cải thiện độ chính xác và tốc độ xử lý.</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4. Khả năng mở rộng: T5 model có khả năng học các khái niệm và quy luật chung của ngôn ngữ từ các bộ dữ liệu lớn và đa dạng, giúp nó có khả năng tự động mở rộng để giải quyết các nhiệm vụ NLP mới mà nó chưa học trước đó.</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5. Sự ổn định: T5 model có khả năng hoạt động ổn định và đưa ra dự đoán chính xác, ngay cả đối với các văn bản phức tạp và đa dạng.</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Những ưu điểm này làm cho T5 model trở thành một trong những mô hình NLP tiên tiến nhất hiện nay và được sử dụng rộng rãi trong nhiều ứng dụng thực tế.</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4400"/>
              <a:buFont typeface="Times New Roman"/>
              <a:buNone/>
            </a:pPr>
            <a:r>
              <a:rPr b="1" lang="en-US">
                <a:solidFill>
                  <a:srgbClr val="00B0F0"/>
                </a:solidFill>
                <a:latin typeface="Times New Roman"/>
                <a:ea typeface="Times New Roman"/>
                <a:cs typeface="Times New Roman"/>
                <a:sym typeface="Times New Roman"/>
              </a:rPr>
              <a:t>2. Kiến trúc T5</a:t>
            </a:r>
            <a:endParaRPr b="1">
              <a:solidFill>
                <a:srgbClr val="00B0F0"/>
              </a:solidFill>
              <a:latin typeface="Times New Roman"/>
              <a:ea typeface="Times New Roman"/>
              <a:cs typeface="Times New Roman"/>
              <a:sym typeface="Times New Roman"/>
            </a:endParaRPr>
          </a:p>
        </p:txBody>
      </p:sp>
      <p:sp>
        <p:nvSpPr>
          <p:cNvPr id="224" name="Google Shape;224;p9"/>
          <p:cNvSpPr txBox="1"/>
          <p:nvPr/>
        </p:nvSpPr>
        <p:spPr>
          <a:xfrm>
            <a:off x="952213" y="1593669"/>
            <a:ext cx="10033800" cy="2862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202124"/>
                </a:solidFill>
                <a:latin typeface="Times New Roman"/>
                <a:ea typeface="Times New Roman"/>
                <a:cs typeface="Times New Roman"/>
                <a:sym typeface="Times New Roman"/>
              </a:rPr>
              <a:t>- Bài báo đã đề xuất sắp xếp lại tất cả các tác vụ NLP thành định dạng văn bản thành văn bản thống nhất trong đó </a:t>
            </a:r>
            <a:r>
              <a:rPr b="1" lang="en-US" sz="2000">
                <a:solidFill>
                  <a:srgbClr val="202124"/>
                </a:solidFill>
                <a:latin typeface="Times New Roman"/>
                <a:ea typeface="Times New Roman"/>
                <a:cs typeface="Times New Roman"/>
                <a:sym typeface="Times New Roman"/>
              </a:rPr>
              <a:t>đầu vào và đầu ra luôn là chuỗi văn bản</a:t>
            </a:r>
            <a:r>
              <a:rPr lang="en-US" sz="2000">
                <a:solidFill>
                  <a:srgbClr val="202124"/>
                </a:solidFill>
                <a:latin typeface="Times New Roman"/>
                <a:ea typeface="Times New Roman"/>
                <a:cs typeface="Times New Roman"/>
                <a:sym typeface="Times New Roman"/>
              </a:rPr>
              <a:t>, trái ngược với các mô hình kiểu </a:t>
            </a:r>
            <a:r>
              <a:rPr b="1" lang="en-US" sz="2000">
                <a:solidFill>
                  <a:srgbClr val="202124"/>
                </a:solidFill>
                <a:latin typeface="Times New Roman"/>
                <a:ea typeface="Times New Roman"/>
                <a:cs typeface="Times New Roman"/>
                <a:sym typeface="Times New Roman"/>
              </a:rPr>
              <a:t>BERT chỉ có thể xuất nhãn lớp hoặc một khoảng của đầu vào</a:t>
            </a:r>
            <a:r>
              <a:rPr lang="en-US" sz="2000">
                <a:solidFill>
                  <a:srgbClr val="202124"/>
                </a:solidFill>
                <a:latin typeface="Times New Roman"/>
                <a:ea typeface="Times New Roman"/>
                <a:cs typeface="Times New Roman"/>
                <a:sym typeface="Times New Roman"/>
              </a:rPr>
              <a:t>.</a:t>
            </a:r>
            <a:endParaRPr sz="2000">
              <a:solidFill>
                <a:srgbClr val="202124"/>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rgbClr val="202124"/>
                </a:solidFill>
                <a:latin typeface="Times New Roman"/>
                <a:ea typeface="Times New Roman"/>
                <a:cs typeface="Times New Roman"/>
                <a:sym typeface="Times New Roman"/>
              </a:rPr>
              <a:t>- Khung chuyển văn bản thành văn bản cho phép sử dụng cùng một mô hình, hàm mất mát và siêu tham số trên bất kỳ tác vụ NLP nào 🡺 </a:t>
            </a:r>
            <a:r>
              <a:rPr b="1" lang="en-US" sz="2000">
                <a:solidFill>
                  <a:srgbClr val="00B0F0"/>
                </a:solidFill>
                <a:latin typeface="Times New Roman"/>
                <a:ea typeface="Times New Roman"/>
                <a:cs typeface="Times New Roman"/>
                <a:sym typeface="Times New Roman"/>
              </a:rPr>
              <a:t>Multi - task</a:t>
            </a:r>
            <a:endParaRPr b="1" sz="2000">
              <a:solidFill>
                <a:srgbClr val="00B0F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Bao gồm dịch máy, tóm tắt tài liệu, trả lời câu hỏi và các tác vụ phân loại (ví dụ: phân tích tình cảm), thậm chí có thể áp dụng T5 cho các tác vụ hồi quy.</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rgbClr val="202124"/>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225" name="Google Shape;225;p9"/>
          <p:cNvSpPr txBox="1"/>
          <p:nvPr/>
        </p:nvSpPr>
        <p:spPr>
          <a:xfrm>
            <a:off x="292538" y="6267700"/>
            <a:ext cx="1528355" cy="40011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48135"/>
                </a:solidFill>
                <a:latin typeface="Times New Roman"/>
                <a:ea typeface="Times New Roman"/>
                <a:cs typeface="Times New Roman"/>
                <a:sym typeface="Times New Roman"/>
              </a:rPr>
              <a:t>Single task</a:t>
            </a:r>
            <a:endParaRPr b="1" sz="2000">
              <a:solidFill>
                <a:srgbClr val="548135"/>
              </a:solidFill>
              <a:latin typeface="Times New Roman"/>
              <a:ea typeface="Times New Roman"/>
              <a:cs typeface="Times New Roman"/>
              <a:sym typeface="Times New Roman"/>
            </a:endParaRPr>
          </a:p>
        </p:txBody>
      </p:sp>
      <p:cxnSp>
        <p:nvCxnSpPr>
          <p:cNvPr id="226" name="Google Shape;226;p9"/>
          <p:cNvCxnSpPr/>
          <p:nvPr/>
        </p:nvCxnSpPr>
        <p:spPr>
          <a:xfrm>
            <a:off x="6096000" y="3883780"/>
            <a:ext cx="0" cy="2634586"/>
          </a:xfrm>
          <a:prstGeom prst="straightConnector1">
            <a:avLst/>
          </a:prstGeom>
          <a:noFill/>
          <a:ln cap="flat" cmpd="sng" w="9525">
            <a:solidFill>
              <a:schemeClr val="accent1"/>
            </a:solidFill>
            <a:prstDash val="solid"/>
            <a:miter lim="800000"/>
            <a:headEnd len="sm" w="sm" type="none"/>
            <a:tailEnd len="sm" w="sm" type="none"/>
          </a:ln>
        </p:spPr>
      </p:cxnSp>
      <p:sp>
        <p:nvSpPr>
          <p:cNvPr id="227" name="Google Shape;227;p9"/>
          <p:cNvSpPr/>
          <p:nvPr/>
        </p:nvSpPr>
        <p:spPr>
          <a:xfrm>
            <a:off x="2591000" y="4129555"/>
            <a:ext cx="1149532" cy="723296"/>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Times New Roman"/>
                <a:ea typeface="Times New Roman"/>
                <a:cs typeface="Times New Roman"/>
                <a:sym typeface="Times New Roman"/>
              </a:rPr>
              <a:t>Model 1</a:t>
            </a:r>
            <a:endParaRPr sz="1800">
              <a:solidFill>
                <a:srgbClr val="00B050"/>
              </a:solidFill>
              <a:latin typeface="Times New Roman"/>
              <a:ea typeface="Times New Roman"/>
              <a:cs typeface="Times New Roman"/>
              <a:sym typeface="Times New Roman"/>
            </a:endParaRPr>
          </a:p>
        </p:txBody>
      </p:sp>
      <p:sp>
        <p:nvSpPr>
          <p:cNvPr id="228" name="Google Shape;228;p9"/>
          <p:cNvSpPr/>
          <p:nvPr/>
        </p:nvSpPr>
        <p:spPr>
          <a:xfrm>
            <a:off x="292538" y="4083835"/>
            <a:ext cx="1902022" cy="814736"/>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I am studying Deep learning class</a:t>
            </a:r>
            <a:endParaRPr sz="1500">
              <a:solidFill>
                <a:srgbClr val="00B050"/>
              </a:solidFill>
              <a:latin typeface="Times New Roman"/>
              <a:ea typeface="Times New Roman"/>
              <a:cs typeface="Times New Roman"/>
              <a:sym typeface="Times New Roman"/>
            </a:endParaRPr>
          </a:p>
        </p:txBody>
      </p:sp>
      <p:sp>
        <p:nvSpPr>
          <p:cNvPr id="229" name="Google Shape;229;p9"/>
          <p:cNvSpPr/>
          <p:nvPr/>
        </p:nvSpPr>
        <p:spPr>
          <a:xfrm>
            <a:off x="4136972" y="4099233"/>
            <a:ext cx="1902022" cy="814736"/>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Tôi đang học lớp học sâu</a:t>
            </a:r>
            <a:endParaRPr sz="1500">
              <a:solidFill>
                <a:srgbClr val="00B050"/>
              </a:solidFill>
              <a:latin typeface="Times New Roman"/>
              <a:ea typeface="Times New Roman"/>
              <a:cs typeface="Times New Roman"/>
              <a:sym typeface="Times New Roman"/>
            </a:endParaRPr>
          </a:p>
        </p:txBody>
      </p:sp>
      <p:cxnSp>
        <p:nvCxnSpPr>
          <p:cNvPr id="230" name="Google Shape;230;p9"/>
          <p:cNvCxnSpPr>
            <a:stCxn id="228" idx="3"/>
            <a:endCxn id="227" idx="1"/>
          </p:cNvCxnSpPr>
          <p:nvPr/>
        </p:nvCxnSpPr>
        <p:spPr>
          <a:xfrm>
            <a:off x="2194560" y="4491203"/>
            <a:ext cx="396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1" name="Google Shape;231;p9"/>
          <p:cNvCxnSpPr>
            <a:stCxn id="227" idx="3"/>
            <a:endCxn id="229" idx="1"/>
          </p:cNvCxnSpPr>
          <p:nvPr/>
        </p:nvCxnSpPr>
        <p:spPr>
          <a:xfrm>
            <a:off x="3740532" y="4491203"/>
            <a:ext cx="396300" cy="15300"/>
          </a:xfrm>
          <a:prstGeom prst="straightConnector1">
            <a:avLst/>
          </a:prstGeom>
          <a:noFill/>
          <a:ln cap="flat" cmpd="sng" w="9525">
            <a:solidFill>
              <a:schemeClr val="accent1"/>
            </a:solidFill>
            <a:prstDash val="solid"/>
            <a:miter lim="800000"/>
            <a:headEnd len="sm" w="sm" type="none"/>
            <a:tailEnd len="med" w="med" type="triangle"/>
          </a:ln>
        </p:spPr>
      </p:cxnSp>
      <p:sp>
        <p:nvSpPr>
          <p:cNvPr id="232" name="Google Shape;232;p9"/>
          <p:cNvSpPr/>
          <p:nvPr/>
        </p:nvSpPr>
        <p:spPr>
          <a:xfrm>
            <a:off x="2591000" y="5353576"/>
            <a:ext cx="1149532" cy="723296"/>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Times New Roman"/>
                <a:ea typeface="Times New Roman"/>
                <a:cs typeface="Times New Roman"/>
                <a:sym typeface="Times New Roman"/>
              </a:rPr>
              <a:t>Model 2</a:t>
            </a:r>
            <a:endParaRPr sz="1800">
              <a:solidFill>
                <a:srgbClr val="00B050"/>
              </a:solidFill>
              <a:latin typeface="Times New Roman"/>
              <a:ea typeface="Times New Roman"/>
              <a:cs typeface="Times New Roman"/>
              <a:sym typeface="Times New Roman"/>
            </a:endParaRPr>
          </a:p>
        </p:txBody>
      </p:sp>
      <p:sp>
        <p:nvSpPr>
          <p:cNvPr id="233" name="Google Shape;233;p9"/>
          <p:cNvSpPr/>
          <p:nvPr/>
        </p:nvSpPr>
        <p:spPr>
          <a:xfrm>
            <a:off x="292538" y="5307856"/>
            <a:ext cx="1902022" cy="814736"/>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Question</a:t>
            </a:r>
            <a:endParaRPr sz="1500">
              <a:solidFill>
                <a:srgbClr val="00B050"/>
              </a:solidFill>
              <a:latin typeface="Times New Roman"/>
              <a:ea typeface="Times New Roman"/>
              <a:cs typeface="Times New Roman"/>
              <a:sym typeface="Times New Roman"/>
            </a:endParaRPr>
          </a:p>
        </p:txBody>
      </p:sp>
      <p:sp>
        <p:nvSpPr>
          <p:cNvPr id="234" name="Google Shape;234;p9"/>
          <p:cNvSpPr/>
          <p:nvPr/>
        </p:nvSpPr>
        <p:spPr>
          <a:xfrm>
            <a:off x="4136972" y="5323254"/>
            <a:ext cx="1902022" cy="814736"/>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Answer</a:t>
            </a:r>
            <a:endParaRPr sz="1500">
              <a:solidFill>
                <a:srgbClr val="00B050"/>
              </a:solidFill>
              <a:latin typeface="Times New Roman"/>
              <a:ea typeface="Times New Roman"/>
              <a:cs typeface="Times New Roman"/>
              <a:sym typeface="Times New Roman"/>
            </a:endParaRPr>
          </a:p>
        </p:txBody>
      </p:sp>
      <p:cxnSp>
        <p:nvCxnSpPr>
          <p:cNvPr id="235" name="Google Shape;235;p9"/>
          <p:cNvCxnSpPr>
            <a:stCxn id="233" idx="3"/>
            <a:endCxn id="232" idx="1"/>
          </p:cNvCxnSpPr>
          <p:nvPr/>
        </p:nvCxnSpPr>
        <p:spPr>
          <a:xfrm>
            <a:off x="2194560" y="5715224"/>
            <a:ext cx="396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6" name="Google Shape;236;p9"/>
          <p:cNvCxnSpPr>
            <a:stCxn id="232" idx="3"/>
            <a:endCxn id="234" idx="1"/>
          </p:cNvCxnSpPr>
          <p:nvPr/>
        </p:nvCxnSpPr>
        <p:spPr>
          <a:xfrm>
            <a:off x="3740532" y="5715224"/>
            <a:ext cx="396300" cy="15300"/>
          </a:xfrm>
          <a:prstGeom prst="straightConnector1">
            <a:avLst/>
          </a:prstGeom>
          <a:noFill/>
          <a:ln cap="flat" cmpd="sng" w="9525">
            <a:solidFill>
              <a:schemeClr val="accent1"/>
            </a:solidFill>
            <a:prstDash val="solid"/>
            <a:miter lim="800000"/>
            <a:headEnd len="sm" w="sm" type="none"/>
            <a:tailEnd len="med" w="med" type="triangle"/>
          </a:ln>
        </p:spPr>
      </p:cxnSp>
      <p:sp>
        <p:nvSpPr>
          <p:cNvPr id="237" name="Google Shape;237;p9"/>
          <p:cNvSpPr/>
          <p:nvPr/>
        </p:nvSpPr>
        <p:spPr>
          <a:xfrm>
            <a:off x="8582497" y="4710463"/>
            <a:ext cx="1149532" cy="723296"/>
          </a:xfrm>
          <a:prstGeom prst="rect">
            <a:avLst/>
          </a:prstGeom>
          <a:solidFill>
            <a:srgbClr val="FFFF0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Times New Roman"/>
                <a:ea typeface="Times New Roman"/>
                <a:cs typeface="Times New Roman"/>
                <a:sym typeface="Times New Roman"/>
              </a:rPr>
              <a:t>T5 Model </a:t>
            </a:r>
            <a:endParaRPr sz="1800">
              <a:solidFill>
                <a:srgbClr val="00B050"/>
              </a:solidFill>
              <a:latin typeface="Times New Roman"/>
              <a:ea typeface="Times New Roman"/>
              <a:cs typeface="Times New Roman"/>
              <a:sym typeface="Times New Roman"/>
            </a:endParaRPr>
          </a:p>
        </p:txBody>
      </p:sp>
      <p:sp>
        <p:nvSpPr>
          <p:cNvPr id="238" name="Google Shape;238;p9"/>
          <p:cNvSpPr/>
          <p:nvPr/>
        </p:nvSpPr>
        <p:spPr>
          <a:xfrm>
            <a:off x="6284035" y="4664743"/>
            <a:ext cx="1902022" cy="814736"/>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I am studying Deep learning class</a:t>
            </a:r>
            <a:endParaRPr sz="1500">
              <a:solidFill>
                <a:srgbClr val="00B050"/>
              </a:solidFill>
              <a:latin typeface="Times New Roman"/>
              <a:ea typeface="Times New Roman"/>
              <a:cs typeface="Times New Roman"/>
              <a:sym typeface="Times New Roman"/>
            </a:endParaRPr>
          </a:p>
        </p:txBody>
      </p:sp>
      <p:sp>
        <p:nvSpPr>
          <p:cNvPr id="239" name="Google Shape;239;p9"/>
          <p:cNvSpPr/>
          <p:nvPr/>
        </p:nvSpPr>
        <p:spPr>
          <a:xfrm>
            <a:off x="10128469" y="4680141"/>
            <a:ext cx="1902022" cy="814736"/>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Tôi đang học lớp học sâu</a:t>
            </a:r>
            <a:endParaRPr sz="1500">
              <a:solidFill>
                <a:srgbClr val="00B050"/>
              </a:solidFill>
              <a:latin typeface="Times New Roman"/>
              <a:ea typeface="Times New Roman"/>
              <a:cs typeface="Times New Roman"/>
              <a:sym typeface="Times New Roman"/>
            </a:endParaRPr>
          </a:p>
        </p:txBody>
      </p:sp>
      <p:cxnSp>
        <p:nvCxnSpPr>
          <p:cNvPr id="240" name="Google Shape;240;p9"/>
          <p:cNvCxnSpPr>
            <a:stCxn id="238" idx="3"/>
            <a:endCxn id="237" idx="1"/>
          </p:cNvCxnSpPr>
          <p:nvPr/>
        </p:nvCxnSpPr>
        <p:spPr>
          <a:xfrm>
            <a:off x="8186057" y="5072111"/>
            <a:ext cx="396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1" name="Google Shape;241;p9"/>
          <p:cNvCxnSpPr>
            <a:stCxn id="237" idx="3"/>
            <a:endCxn id="239" idx="1"/>
          </p:cNvCxnSpPr>
          <p:nvPr/>
        </p:nvCxnSpPr>
        <p:spPr>
          <a:xfrm>
            <a:off x="9732029" y="5072111"/>
            <a:ext cx="396300" cy="15300"/>
          </a:xfrm>
          <a:prstGeom prst="straightConnector1">
            <a:avLst/>
          </a:prstGeom>
          <a:noFill/>
          <a:ln cap="flat" cmpd="sng" w="9525">
            <a:solidFill>
              <a:schemeClr val="accent1"/>
            </a:solidFill>
            <a:prstDash val="solid"/>
            <a:miter lim="800000"/>
            <a:headEnd len="sm" w="sm" type="none"/>
            <a:tailEnd len="med" w="med" type="triangle"/>
          </a:ln>
        </p:spPr>
      </p:cxnSp>
      <p:sp>
        <p:nvSpPr>
          <p:cNvPr id="242" name="Google Shape;242;p9"/>
          <p:cNvSpPr/>
          <p:nvPr/>
        </p:nvSpPr>
        <p:spPr>
          <a:xfrm>
            <a:off x="8206252" y="3587667"/>
            <a:ext cx="1902022" cy="814736"/>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Question</a:t>
            </a:r>
            <a:endParaRPr sz="1500">
              <a:solidFill>
                <a:srgbClr val="00B050"/>
              </a:solidFill>
              <a:latin typeface="Times New Roman"/>
              <a:ea typeface="Times New Roman"/>
              <a:cs typeface="Times New Roman"/>
              <a:sym typeface="Times New Roman"/>
            </a:endParaRPr>
          </a:p>
        </p:txBody>
      </p:sp>
      <p:sp>
        <p:nvSpPr>
          <p:cNvPr id="243" name="Google Shape;243;p9"/>
          <p:cNvSpPr/>
          <p:nvPr/>
        </p:nvSpPr>
        <p:spPr>
          <a:xfrm>
            <a:off x="8186057" y="5825729"/>
            <a:ext cx="1902022" cy="814736"/>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rgbClr val="00B050"/>
                </a:solidFill>
                <a:latin typeface="Times New Roman"/>
                <a:ea typeface="Times New Roman"/>
                <a:cs typeface="Times New Roman"/>
                <a:sym typeface="Times New Roman"/>
              </a:rPr>
              <a:t>Answer</a:t>
            </a:r>
            <a:endParaRPr sz="1500">
              <a:solidFill>
                <a:srgbClr val="00B050"/>
              </a:solidFill>
              <a:latin typeface="Times New Roman"/>
              <a:ea typeface="Times New Roman"/>
              <a:cs typeface="Times New Roman"/>
              <a:sym typeface="Times New Roman"/>
            </a:endParaRPr>
          </a:p>
        </p:txBody>
      </p:sp>
      <p:cxnSp>
        <p:nvCxnSpPr>
          <p:cNvPr id="244" name="Google Shape;244;p9"/>
          <p:cNvCxnSpPr>
            <a:stCxn id="242" idx="2"/>
            <a:endCxn id="237" idx="0"/>
          </p:cNvCxnSpPr>
          <p:nvPr/>
        </p:nvCxnSpPr>
        <p:spPr>
          <a:xfrm>
            <a:off x="9157263" y="4402403"/>
            <a:ext cx="0" cy="308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5" name="Google Shape;245;p9"/>
          <p:cNvCxnSpPr>
            <a:stCxn id="237" idx="2"/>
            <a:endCxn id="243" idx="0"/>
          </p:cNvCxnSpPr>
          <p:nvPr/>
        </p:nvCxnSpPr>
        <p:spPr>
          <a:xfrm flipH="1">
            <a:off x="9137163" y="5433759"/>
            <a:ext cx="20100" cy="392100"/>
          </a:xfrm>
          <a:prstGeom prst="straightConnector1">
            <a:avLst/>
          </a:prstGeom>
          <a:noFill/>
          <a:ln cap="flat" cmpd="sng" w="9525">
            <a:solidFill>
              <a:schemeClr val="accent1"/>
            </a:solidFill>
            <a:prstDash val="solid"/>
            <a:miter lim="800000"/>
            <a:headEnd len="sm" w="sm" type="none"/>
            <a:tailEnd len="med" w="med" type="triangle"/>
          </a:ln>
        </p:spPr>
      </p:cxnSp>
      <p:sp>
        <p:nvSpPr>
          <p:cNvPr id="246" name="Google Shape;246;p9"/>
          <p:cNvSpPr txBox="1"/>
          <p:nvPr/>
        </p:nvSpPr>
        <p:spPr>
          <a:xfrm>
            <a:off x="10502136" y="3699123"/>
            <a:ext cx="1528355" cy="40011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48135"/>
                </a:solidFill>
                <a:latin typeface="Times New Roman"/>
                <a:ea typeface="Times New Roman"/>
                <a:cs typeface="Times New Roman"/>
                <a:sym typeface="Times New Roman"/>
              </a:rPr>
              <a:t>Multi task</a:t>
            </a:r>
            <a:endParaRPr b="1" sz="2000">
              <a:solidFill>
                <a:srgbClr val="548135"/>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2023-03-29T16:43:36Z</dcterms:created>
  <dc:creator>LaptopJP.vn</dc:creator>
</cp:coreProperties>
</file>